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 snapToObjects="1">
      <p:cViewPr>
        <p:scale>
          <a:sx n="75" d="100"/>
          <a:sy n="75" d="100"/>
        </p:scale>
        <p:origin x="152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 idx="4294967295"/>
          </p:nvPr>
        </p:nvSpPr>
        <p:spPr>
          <a:xfrm>
            <a:off x="1767879" y="3185336"/>
            <a:ext cx="9371070" cy="161944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20000"/>
              </a:lnSpc>
              <a:defRPr sz="9900" spc="495"/>
            </a:lvl1pPr>
          </a:lstStyle>
          <a:p>
            <a:r>
              <a:rPr sz="9600"/>
              <a:t>React-Native</a:t>
            </a:r>
            <a:endParaRPr sz="9600"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4294967295"/>
          </p:nvPr>
        </p:nvSpPr>
        <p:spPr>
          <a:xfrm>
            <a:off x="3496735" y="6300285"/>
            <a:ext cx="4959828" cy="9245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</a:lstStyle>
          <a:p>
            <a:r>
              <a:rPr sz="6000"/>
              <a:t>Pintec  吴慕贤</a:t>
            </a:r>
            <a:endParaRPr sz="6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791364" y="4876800"/>
            <a:ext cx="11133326" cy="0"/>
          </a:xfrm>
          <a:prstGeom prst="line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4053304" y="3974544"/>
            <a:ext cx="3593251" cy="1804512"/>
          </a:xfrm>
          <a:prstGeom prst="roundRect">
            <a:avLst>
              <a:gd name="adj" fmla="val 1136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JS Engine</a:t>
            </a:r>
          </a:p>
        </p:txBody>
      </p:sp>
      <p:sp>
        <p:nvSpPr>
          <p:cNvPr id="184" name="Shape 184"/>
          <p:cNvSpPr/>
          <p:nvPr/>
        </p:nvSpPr>
        <p:spPr>
          <a:xfrm>
            <a:off x="791365" y="2568057"/>
            <a:ext cx="11133325" cy="1"/>
          </a:xfrm>
          <a:prstGeom prst="line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791365" y="7185542"/>
            <a:ext cx="11133325" cy="1"/>
          </a:xfrm>
          <a:prstGeom prst="line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207763" y="1901307"/>
            <a:ext cx="59690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UI</a:t>
            </a:r>
          </a:p>
        </p:txBody>
      </p:sp>
      <p:sp>
        <p:nvSpPr>
          <p:cNvPr id="187" name="Shape 187"/>
          <p:cNvSpPr/>
          <p:nvPr/>
        </p:nvSpPr>
        <p:spPr>
          <a:xfrm>
            <a:off x="944045" y="3974544"/>
            <a:ext cx="462738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js</a:t>
            </a:r>
          </a:p>
        </p:txBody>
      </p:sp>
      <p:sp>
        <p:nvSpPr>
          <p:cNvPr id="188" name="Shape 188"/>
          <p:cNvSpPr/>
          <p:nvPr/>
        </p:nvSpPr>
        <p:spPr>
          <a:xfrm>
            <a:off x="313770" y="6249827"/>
            <a:ext cx="172328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module</a:t>
            </a:r>
          </a:p>
        </p:txBody>
      </p:sp>
      <p:sp>
        <p:nvSpPr>
          <p:cNvPr id="189" name="Shape 189"/>
          <p:cNvSpPr/>
          <p:nvPr/>
        </p:nvSpPr>
        <p:spPr>
          <a:xfrm>
            <a:off x="556004" y="1075513"/>
            <a:ext cx="1272822" cy="1511595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1886178" y="2678208"/>
            <a:ext cx="2119872" cy="2119872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686373" y="602771"/>
            <a:ext cx="2105407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touch event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7693809" y="4239279"/>
            <a:ext cx="1700759" cy="558801"/>
            <a:chOff x="0" y="0"/>
            <a:chExt cx="1700758" cy="558800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250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836500" y="0"/>
              <a:ext cx="462739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238021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97" name="Shape 197"/>
          <p:cNvSpPr/>
          <p:nvPr/>
        </p:nvSpPr>
        <p:spPr>
          <a:xfrm>
            <a:off x="7729557" y="4982204"/>
            <a:ext cx="2498350" cy="1643433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8" name="Shape 198"/>
          <p:cNvSpPr/>
          <p:nvPr/>
        </p:nvSpPr>
        <p:spPr>
          <a:xfrm flipV="1">
            <a:off x="8305843" y="2569812"/>
            <a:ext cx="1773082" cy="1773081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10005209" y="4150379"/>
            <a:ext cx="85085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MQ</a:t>
            </a:r>
          </a:p>
        </p:txBody>
      </p:sp>
      <p:sp>
        <p:nvSpPr>
          <p:cNvPr id="200" name="Shape 200"/>
          <p:cNvSpPr/>
          <p:nvPr/>
        </p:nvSpPr>
        <p:spPr>
          <a:xfrm>
            <a:off x="9776124" y="6674855"/>
            <a:ext cx="2105407" cy="1020880"/>
          </a:xfrm>
          <a:prstGeom prst="roundRect">
            <a:avLst>
              <a:gd name="adj" fmla="val 1576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 module </a:t>
            </a:r>
          </a:p>
        </p:txBody>
      </p:sp>
      <p:sp>
        <p:nvSpPr>
          <p:cNvPr id="203" name="Shape 203"/>
          <p:cNvSpPr/>
          <p:nvPr/>
        </p:nvSpPr>
        <p:spPr>
          <a:xfrm>
            <a:off x="3352439" y="5118842"/>
            <a:ext cx="6423686" cy="2025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31" h="21600" extrusionOk="0">
                <a:moveTo>
                  <a:pt x="18631" y="21600"/>
                </a:moveTo>
                <a:cubicBezTo>
                  <a:pt x="2763" y="18979"/>
                  <a:pt x="-2969" y="11779"/>
                  <a:pt x="1436" y="0"/>
                </a:cubicBezTo>
              </a:path>
            </a:pathLst>
          </a:custGeom>
          <a:ln w="63500">
            <a:solidFill>
              <a:schemeClr val="accent2"/>
            </a:solidFill>
            <a:miter lim="400000"/>
          </a:ln>
        </p:spPr>
        <p:txBody>
          <a:bodyPr/>
          <a:lstStyle/>
          <a:p/>
        </p:txBody>
      </p:sp>
      <p:sp>
        <p:nvSpPr>
          <p:cNvPr id="202" name="Shape 202"/>
          <p:cNvSpPr/>
          <p:nvPr/>
        </p:nvSpPr>
        <p:spPr>
          <a:xfrm flipV="1">
            <a:off x="3555028" y="4932368"/>
            <a:ext cx="435798" cy="43579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3079750" y="4356100"/>
            <a:ext cx="684530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t>多线程运行带来的问题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58304" y="4406899"/>
            <a:ext cx="11688192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所有涉及到native和js交互的地方都是异步的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/>
        </p:nvPicPr>
        <p:blipFill>
          <a:blip r:embed="rId1"/>
          <a:srcRect t="10125" b="7644"/>
          <a:stretch>
            <a:fillRect/>
          </a:stretch>
        </p:blipFill>
        <p:spPr>
          <a:xfrm>
            <a:off x="3865760" y="1030485"/>
            <a:ext cx="5273457" cy="769251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4403264" y="967370"/>
            <a:ext cx="5324275" cy="7824502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218" name="Group 218"/>
          <p:cNvGrpSpPr/>
          <p:nvPr/>
        </p:nvGrpSpPr>
        <p:grpSpPr>
          <a:xfrm>
            <a:off x="6174620" y="1725169"/>
            <a:ext cx="3511761" cy="6308904"/>
            <a:chOff x="0" y="0"/>
            <a:chExt cx="3511759" cy="6308903"/>
          </a:xfrm>
        </p:grpSpPr>
        <p:sp>
          <p:nvSpPr>
            <p:cNvPr id="212" name="Shape 212"/>
            <p:cNvSpPr/>
            <p:nvPr/>
          </p:nvSpPr>
          <p:spPr>
            <a:xfrm>
              <a:off x="0" y="0"/>
              <a:ext cx="3511760" cy="630890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30907" y="308837"/>
              <a:ext cx="1304742" cy="704438"/>
            </a:xfrm>
            <a:prstGeom prst="roundRect">
              <a:avLst>
                <a:gd name="adj" fmla="val 27043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React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463983" y="308837"/>
              <a:ext cx="931511" cy="704438"/>
            </a:xfrm>
            <a:prstGeom prst="roundRect">
              <a:avLst>
                <a:gd name="adj" fmla="val 27043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Vue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31144" y="1212109"/>
              <a:ext cx="3449471" cy="704438"/>
            </a:xfrm>
            <a:prstGeom prst="roundRect">
              <a:avLst>
                <a:gd name="adj" fmla="val 27043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acquaaintanceshipn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31144" y="2115381"/>
              <a:ext cx="1819245" cy="704438"/>
            </a:xfrm>
            <a:prstGeom prst="roundRect">
              <a:avLst>
                <a:gd name="adj" fmla="val 27043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思维江化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1997066" y="2115381"/>
              <a:ext cx="1506981" cy="704438"/>
            </a:xfrm>
            <a:prstGeom prst="roundRect">
              <a:avLst>
                <a:gd name="adj" fmla="val 27043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支付鸨</a:t>
              </a:r>
            </a:p>
          </p:txBody>
        </p:sp>
      </p:grpSp>
      <p:sp>
        <p:nvSpPr>
          <p:cNvPr id="219" name="Shape 219"/>
          <p:cNvSpPr/>
          <p:nvPr/>
        </p:nvSpPr>
        <p:spPr>
          <a:xfrm>
            <a:off x="6556491" y="961728"/>
            <a:ext cx="2555775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AutoLayout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207512" y="4330699"/>
            <a:ext cx="6589777" cy="1092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r>
              <a:t>布局引擎消耗 &lt; 1ms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4557852" y="4222750"/>
            <a:ext cx="3889096" cy="1308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t>View 映射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998964" y="1667250"/>
            <a:ext cx="4419035" cy="716426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1065885" y="1734170"/>
            <a:ext cx="4285194" cy="7030421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ReactRootView</a:t>
            </a:r>
          </a:p>
        </p:txBody>
      </p:sp>
      <p:sp>
        <p:nvSpPr>
          <p:cNvPr id="227" name="Shape 227"/>
          <p:cNvSpPr/>
          <p:nvPr/>
        </p:nvSpPr>
        <p:spPr>
          <a:xfrm>
            <a:off x="824589" y="887348"/>
            <a:ext cx="2715515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VC / Activity</a:t>
            </a:r>
          </a:p>
        </p:txBody>
      </p:sp>
      <p:sp>
        <p:nvSpPr>
          <p:cNvPr id="228" name="Shape 228"/>
          <p:cNvSpPr/>
          <p:nvPr/>
        </p:nvSpPr>
        <p:spPr>
          <a:xfrm>
            <a:off x="8678043" y="1397697"/>
            <a:ext cx="1270001" cy="127000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Root</a:t>
            </a:r>
          </a:p>
        </p:txBody>
      </p:sp>
      <p:sp>
        <p:nvSpPr>
          <p:cNvPr id="229" name="Shape 229"/>
          <p:cNvSpPr/>
          <p:nvPr/>
        </p:nvSpPr>
        <p:spPr>
          <a:xfrm>
            <a:off x="7875263" y="312160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9832675" y="3121607"/>
            <a:ext cx="866846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6570321" y="502745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7875263" y="502745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9180204" y="502745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8628114" y="6933307"/>
            <a:ext cx="866847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0284386" y="6933307"/>
            <a:ext cx="866847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6" name="Shape 236"/>
          <p:cNvSpPr/>
          <p:nvPr/>
        </p:nvSpPr>
        <p:spPr>
          <a:xfrm flipH="1">
            <a:off x="8545989" y="2483666"/>
            <a:ext cx="366275" cy="67922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7" name="Shape 237"/>
          <p:cNvSpPr/>
          <p:nvPr/>
        </p:nvSpPr>
        <p:spPr>
          <a:xfrm flipH="1">
            <a:off x="7131397" y="3922448"/>
            <a:ext cx="746774" cy="107734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8" name="Shape 238"/>
          <p:cNvSpPr/>
          <p:nvPr/>
        </p:nvSpPr>
        <p:spPr>
          <a:xfrm flipH="1">
            <a:off x="9301246" y="5896661"/>
            <a:ext cx="312382" cy="10874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8734715" y="3806781"/>
            <a:ext cx="746757" cy="118779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9914768" y="5762821"/>
            <a:ext cx="713807" cy="11172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9714007" y="2500468"/>
            <a:ext cx="354308" cy="64621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8311799" y="4004435"/>
            <a:ext cx="1" cy="90613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3454171" y="4305300"/>
            <a:ext cx="6096458" cy="114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t>Virtual Dom Diff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3229743" y="1359597"/>
            <a:ext cx="1270001" cy="127000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Root</a:t>
            </a:r>
          </a:p>
        </p:txBody>
      </p:sp>
      <p:sp>
        <p:nvSpPr>
          <p:cNvPr id="247" name="Shape 247"/>
          <p:cNvSpPr/>
          <p:nvPr/>
        </p:nvSpPr>
        <p:spPr>
          <a:xfrm>
            <a:off x="2426963" y="308350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1</a:t>
            </a:r>
          </a:p>
        </p:txBody>
      </p:sp>
      <p:sp>
        <p:nvSpPr>
          <p:cNvPr id="248" name="Shape 248"/>
          <p:cNvSpPr/>
          <p:nvPr/>
        </p:nvSpPr>
        <p:spPr>
          <a:xfrm>
            <a:off x="4384375" y="3083507"/>
            <a:ext cx="866846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0</a:t>
            </a:r>
          </a:p>
        </p:txBody>
      </p:sp>
      <p:sp>
        <p:nvSpPr>
          <p:cNvPr id="249" name="Shape 249"/>
          <p:cNvSpPr/>
          <p:nvPr/>
        </p:nvSpPr>
        <p:spPr>
          <a:xfrm>
            <a:off x="1122021" y="498935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2</a:t>
            </a:r>
          </a:p>
        </p:txBody>
      </p:sp>
      <p:sp>
        <p:nvSpPr>
          <p:cNvPr id="250" name="Shape 250"/>
          <p:cNvSpPr/>
          <p:nvPr/>
        </p:nvSpPr>
        <p:spPr>
          <a:xfrm>
            <a:off x="2426963" y="498935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3</a:t>
            </a:r>
          </a:p>
        </p:txBody>
      </p:sp>
      <p:sp>
        <p:nvSpPr>
          <p:cNvPr id="251" name="Shape 251"/>
          <p:cNvSpPr/>
          <p:nvPr/>
        </p:nvSpPr>
        <p:spPr>
          <a:xfrm>
            <a:off x="3731904" y="4989357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a</a:t>
            </a:r>
          </a:p>
        </p:txBody>
      </p:sp>
      <p:sp>
        <p:nvSpPr>
          <p:cNvPr id="252" name="Shape 252"/>
          <p:cNvSpPr/>
          <p:nvPr/>
        </p:nvSpPr>
        <p:spPr>
          <a:xfrm>
            <a:off x="3179814" y="6895207"/>
            <a:ext cx="866847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43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c</a:t>
            </a:r>
          </a:p>
        </p:txBody>
      </p:sp>
      <p:sp>
        <p:nvSpPr>
          <p:cNvPr id="253" name="Shape 253"/>
          <p:cNvSpPr/>
          <p:nvPr/>
        </p:nvSpPr>
        <p:spPr>
          <a:xfrm>
            <a:off x="4836086" y="6895207"/>
            <a:ext cx="866847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4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b</a:t>
            </a:r>
          </a:p>
        </p:txBody>
      </p:sp>
      <p:sp>
        <p:nvSpPr>
          <p:cNvPr id="254" name="Shape 254"/>
          <p:cNvSpPr/>
          <p:nvPr/>
        </p:nvSpPr>
        <p:spPr>
          <a:xfrm flipH="1">
            <a:off x="3097689" y="2445566"/>
            <a:ext cx="366275" cy="67922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5" name="Shape 255"/>
          <p:cNvSpPr/>
          <p:nvPr/>
        </p:nvSpPr>
        <p:spPr>
          <a:xfrm flipH="1">
            <a:off x="1683097" y="3884348"/>
            <a:ext cx="746774" cy="107734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6" name="Shape 256"/>
          <p:cNvSpPr/>
          <p:nvPr/>
        </p:nvSpPr>
        <p:spPr>
          <a:xfrm flipH="1">
            <a:off x="3852946" y="5858561"/>
            <a:ext cx="312382" cy="10874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3286415" y="3768681"/>
            <a:ext cx="746757" cy="118779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4466468" y="5724721"/>
            <a:ext cx="713807" cy="11172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4265707" y="2462368"/>
            <a:ext cx="354308" cy="64621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2863499" y="3966335"/>
            <a:ext cx="1" cy="90613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9059043" y="1233432"/>
            <a:ext cx="1270001" cy="127000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Root</a:t>
            </a:r>
          </a:p>
        </p:txBody>
      </p:sp>
      <p:sp>
        <p:nvSpPr>
          <p:cNvPr id="262" name="Shape 262"/>
          <p:cNvSpPr/>
          <p:nvPr/>
        </p:nvSpPr>
        <p:spPr>
          <a:xfrm>
            <a:off x="8256263" y="2957343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a</a:t>
            </a:r>
          </a:p>
        </p:txBody>
      </p:sp>
      <p:sp>
        <p:nvSpPr>
          <p:cNvPr id="263" name="Shape 263"/>
          <p:cNvSpPr/>
          <p:nvPr/>
        </p:nvSpPr>
        <p:spPr>
          <a:xfrm>
            <a:off x="10213675" y="2957343"/>
            <a:ext cx="866846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0</a:t>
            </a:r>
          </a:p>
        </p:txBody>
      </p:sp>
      <p:sp>
        <p:nvSpPr>
          <p:cNvPr id="264" name="Shape 264"/>
          <p:cNvSpPr/>
          <p:nvPr/>
        </p:nvSpPr>
        <p:spPr>
          <a:xfrm>
            <a:off x="6951321" y="4863193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9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b</a:t>
            </a:r>
          </a:p>
        </p:txBody>
      </p:sp>
      <p:sp>
        <p:nvSpPr>
          <p:cNvPr id="265" name="Shape 265"/>
          <p:cNvSpPr/>
          <p:nvPr/>
        </p:nvSpPr>
        <p:spPr>
          <a:xfrm>
            <a:off x="8256263" y="4863193"/>
            <a:ext cx="866847" cy="83632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4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c</a:t>
            </a:r>
          </a:p>
        </p:txBody>
      </p:sp>
      <p:sp>
        <p:nvSpPr>
          <p:cNvPr id="266" name="Shape 266"/>
          <p:cNvSpPr/>
          <p:nvPr/>
        </p:nvSpPr>
        <p:spPr>
          <a:xfrm>
            <a:off x="10849828" y="5029429"/>
            <a:ext cx="866847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1</a:t>
            </a:r>
          </a:p>
        </p:txBody>
      </p:sp>
      <p:sp>
        <p:nvSpPr>
          <p:cNvPr id="267" name="Shape 267"/>
          <p:cNvSpPr/>
          <p:nvPr/>
        </p:nvSpPr>
        <p:spPr>
          <a:xfrm>
            <a:off x="10297738" y="6935279"/>
            <a:ext cx="866846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2</a:t>
            </a:r>
          </a:p>
        </p:txBody>
      </p:sp>
      <p:sp>
        <p:nvSpPr>
          <p:cNvPr id="268" name="Shape 268"/>
          <p:cNvSpPr/>
          <p:nvPr/>
        </p:nvSpPr>
        <p:spPr>
          <a:xfrm>
            <a:off x="11915909" y="6935279"/>
            <a:ext cx="866847" cy="83632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3</a:t>
            </a:r>
          </a:p>
        </p:txBody>
      </p:sp>
      <p:sp>
        <p:nvSpPr>
          <p:cNvPr id="269" name="Shape 269"/>
          <p:cNvSpPr/>
          <p:nvPr/>
        </p:nvSpPr>
        <p:spPr>
          <a:xfrm flipH="1">
            <a:off x="8926989" y="2319402"/>
            <a:ext cx="366275" cy="67922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0" name="Shape 270"/>
          <p:cNvSpPr/>
          <p:nvPr/>
        </p:nvSpPr>
        <p:spPr>
          <a:xfrm flipH="1">
            <a:off x="7512397" y="3758184"/>
            <a:ext cx="746774" cy="107734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1" name="Shape 271"/>
          <p:cNvSpPr/>
          <p:nvPr/>
        </p:nvSpPr>
        <p:spPr>
          <a:xfrm flipH="1">
            <a:off x="10742270" y="5858561"/>
            <a:ext cx="312382" cy="108741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10788248" y="3822199"/>
            <a:ext cx="394314" cy="118520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11584391" y="5764793"/>
            <a:ext cx="547120" cy="127684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10095007" y="2336204"/>
            <a:ext cx="354308" cy="64621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8692799" y="3840171"/>
            <a:ext cx="1" cy="90613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604444" y="1346646"/>
            <a:ext cx="3795911" cy="12105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sz="7200"/>
              <a:t>自我介绍</a:t>
            </a:r>
            <a:endParaRPr sz="7200"/>
          </a:p>
        </p:txBody>
      </p:sp>
      <p:sp>
        <p:nvSpPr>
          <p:cNvPr id="123" name="Shape 123"/>
          <p:cNvSpPr/>
          <p:nvPr/>
        </p:nvSpPr>
        <p:spPr>
          <a:xfrm>
            <a:off x="3354102" y="4350587"/>
            <a:ext cx="7604646" cy="34265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19100" indent="-419100" algn="l">
              <a:buSzPct val="100000"/>
              <a:buChar char="•"/>
              <a:defRPr sz="4800"/>
            </a:pPr>
            <a:r>
              <a:rPr sz="5400"/>
              <a:t>移动端的基础框架</a:t>
            </a:r>
            <a:endParaRPr sz="5400"/>
          </a:p>
          <a:p>
            <a:pPr marL="419100" indent="-419100" algn="l">
              <a:buSzPct val="100000"/>
              <a:buChar char="•"/>
              <a:defRPr sz="4800"/>
            </a:pPr>
            <a:r>
              <a:rPr sz="5400" dirty="0"/>
              <a:t>跨平台开发框架</a:t>
            </a:r>
            <a:endParaRPr sz="5400" dirty="0"/>
          </a:p>
          <a:p>
            <a:pPr marL="419100" indent="-419100" algn="l">
              <a:buSzPct val="100000"/>
              <a:buChar char="•"/>
              <a:defRPr sz="4800"/>
            </a:pPr>
            <a:r>
              <a:rPr sz="5400" dirty="0"/>
              <a:t>性能优化(网络,UI,计算)</a:t>
            </a:r>
            <a:endParaRPr sz="5400" dirty="0"/>
          </a:p>
          <a:p>
            <a:pPr marL="419100" indent="-419100" algn="l">
              <a:buSzPct val="100000"/>
              <a:buChar char="•"/>
              <a:defRPr sz="4800"/>
            </a:pPr>
            <a:r>
              <a:rPr sz="5400" dirty="0"/>
              <a:t>移动端安全</a:t>
            </a:r>
            <a:endParaRPr sz="5400" dirty="0"/>
          </a:p>
        </p:txBody>
      </p:sp>
      <p:sp>
        <p:nvSpPr>
          <p:cNvPr id="124" name="Shape 124"/>
          <p:cNvSpPr/>
          <p:nvPr/>
        </p:nvSpPr>
        <p:spPr>
          <a:xfrm>
            <a:off x="3354102" y="3033282"/>
            <a:ext cx="6296597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4800"/>
              <a:t>Pintec 移动端基础架构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7"/>
          <p:cNvGrpSpPr/>
          <p:nvPr/>
        </p:nvGrpSpPr>
        <p:grpSpPr>
          <a:xfrm>
            <a:off x="1167773" y="3304261"/>
            <a:ext cx="10669254" cy="6256891"/>
            <a:chOff x="0" y="0"/>
            <a:chExt cx="10669253" cy="6256890"/>
          </a:xfrm>
        </p:grpSpPr>
        <p:sp>
          <p:nvSpPr>
            <p:cNvPr id="277" name="Shape 277"/>
            <p:cNvSpPr/>
            <p:nvPr/>
          </p:nvSpPr>
          <p:spPr>
            <a:xfrm>
              <a:off x="1928507" y="115436"/>
              <a:ext cx="1162017" cy="116201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1193986" y="1692767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2984964" y="1692767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0" y="3436568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193986" y="3436568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2387972" y="3436568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882824" y="5180368"/>
              <a:ext cx="1098509" cy="107652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3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398267" y="5180368"/>
              <a:ext cx="1027493" cy="107652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7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1807682" y="1109069"/>
              <a:ext cx="335131" cy="62146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 flipH="1">
              <a:off x="513369" y="2425514"/>
              <a:ext cx="683277" cy="98573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 flipH="1">
              <a:off x="2498721" y="4231866"/>
              <a:ext cx="285821" cy="99495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980361" y="2319683"/>
              <a:ext cx="683263" cy="108680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3060077" y="4109406"/>
              <a:ext cx="653114" cy="102222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876387" y="1124441"/>
              <a:ext cx="324182" cy="59126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1593404" y="2500530"/>
              <a:ext cx="1" cy="82908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262158" y="0"/>
              <a:ext cx="1162016" cy="116201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R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6527636" y="1577331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8318614" y="1577331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5234720" y="3321131"/>
              <a:ext cx="1027492" cy="98042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7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6527636" y="3321131"/>
              <a:ext cx="1027492" cy="996090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8900677" y="3473232"/>
              <a:ext cx="793141" cy="765217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8395530" y="5217033"/>
              <a:ext cx="793141" cy="76521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9876113" y="5217033"/>
              <a:ext cx="793141" cy="76521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300" name="Shape 300"/>
            <p:cNvSpPr/>
            <p:nvPr/>
          </p:nvSpPr>
          <p:spPr>
            <a:xfrm flipH="1">
              <a:off x="7141332" y="993632"/>
              <a:ext cx="335132" cy="62146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 flipH="1">
              <a:off x="5847019" y="2310078"/>
              <a:ext cx="683278" cy="98573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 flipH="1">
              <a:off x="8802264" y="4231866"/>
              <a:ext cx="285821" cy="99495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8844334" y="2368650"/>
              <a:ext cx="360787" cy="108443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9572783" y="4146070"/>
              <a:ext cx="500599" cy="116828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8210037" y="1009005"/>
              <a:ext cx="324182" cy="59126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927055" y="2385094"/>
              <a:ext cx="1" cy="829087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08" name="Shape 308"/>
          <p:cNvSpPr/>
          <p:nvPr/>
        </p:nvSpPr>
        <p:spPr>
          <a:xfrm>
            <a:off x="3508881" y="392658"/>
            <a:ext cx="48768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419100" indent="-419100" algn="l">
              <a:buSzPct val="100000"/>
              <a:buChar char="•"/>
            </a:lvl1pPr>
          </a:lstStyle>
          <a:p>
            <a:r>
              <a:t>view不会跨层级移动</a:t>
            </a:r>
          </a:p>
        </p:txBody>
      </p:sp>
      <p:sp>
        <p:nvSpPr>
          <p:cNvPr id="309" name="Shape 309"/>
          <p:cNvSpPr/>
          <p:nvPr/>
        </p:nvSpPr>
        <p:spPr>
          <a:xfrm>
            <a:off x="3508881" y="1289956"/>
            <a:ext cx="6458764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419100" indent="-419100" algn="l">
              <a:buSzPct val="100000"/>
              <a:buChar char="•"/>
            </a:lvl1pPr>
          </a:lstStyle>
          <a:p>
            <a:r>
              <a:t>不同z-index的view不可复用</a:t>
            </a:r>
          </a:p>
        </p:txBody>
      </p:sp>
      <p:sp>
        <p:nvSpPr>
          <p:cNvPr id="310" name="Shape 310"/>
          <p:cNvSpPr/>
          <p:nvPr/>
        </p:nvSpPr>
        <p:spPr>
          <a:xfrm>
            <a:off x="3508881" y="2187255"/>
            <a:ext cx="6887795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419100" indent="-419100" algn="l">
              <a:buSzPct val="100000"/>
              <a:buChar char="•"/>
            </a:lvl1pPr>
          </a:lstStyle>
          <a:p>
            <a:r>
              <a:t>同级view Id相同优先考虑复用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2802667" y="4406899"/>
            <a:ext cx="7399466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Virtual Dom Diff 好处与坏处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3840262" y="780427"/>
            <a:ext cx="5324276" cy="7824502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5632540" y="2737834"/>
            <a:ext cx="1739720" cy="8391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1</a:t>
            </a:r>
          </a:p>
        </p:txBody>
      </p:sp>
      <p:sp>
        <p:nvSpPr>
          <p:cNvPr id="316" name="Shape 316"/>
          <p:cNvSpPr/>
          <p:nvPr/>
        </p:nvSpPr>
        <p:spPr>
          <a:xfrm>
            <a:off x="5632540" y="5861009"/>
            <a:ext cx="1739720" cy="8391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3840262" y="780427"/>
            <a:ext cx="5324276" cy="7824502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5632540" y="2737834"/>
            <a:ext cx="1739720" cy="8391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rPr dirty="0"/>
              <a:t>验证码 1</a:t>
            </a:r>
            <a:endParaRPr dirty="0"/>
          </a:p>
        </p:txBody>
      </p:sp>
      <p:sp>
        <p:nvSpPr>
          <p:cNvPr id="320" name="Shape 320"/>
          <p:cNvSpPr/>
          <p:nvPr/>
        </p:nvSpPr>
        <p:spPr>
          <a:xfrm>
            <a:off x="5632540" y="5854937"/>
            <a:ext cx="1739720" cy="8391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1</a:t>
            </a:r>
          </a:p>
        </p:txBody>
      </p:sp>
      <p:sp>
        <p:nvSpPr>
          <p:cNvPr id="321" name="Shape 321"/>
          <p:cNvSpPr/>
          <p:nvPr/>
        </p:nvSpPr>
        <p:spPr>
          <a:xfrm>
            <a:off x="5632540" y="5854937"/>
            <a:ext cx="1739720" cy="83912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animBg="1" advAuto="0"/>
      <p:bldP spid="320" grpId="2" animBg="1" advAuto="0"/>
      <p:bldP spid="320" grpId="3" animBg="1" advAuto="0"/>
      <p:bldP spid="321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4730750" y="4349750"/>
            <a:ext cx="3543301" cy="1054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r>
              <a:t>微信小程序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812800"/>
            <a:ext cx="8394700" cy="812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00" y="920750"/>
            <a:ext cx="7620000" cy="79121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332"/>
          <p:cNvGrpSpPr/>
          <p:nvPr/>
        </p:nvGrpSpPr>
        <p:grpSpPr>
          <a:xfrm>
            <a:off x="3747112" y="990240"/>
            <a:ext cx="6637955" cy="1104901"/>
            <a:chOff x="0" y="0"/>
            <a:chExt cx="6637954" cy="1104900"/>
          </a:xfrm>
        </p:grpSpPr>
        <p:sp>
          <p:nvSpPr>
            <p:cNvPr id="329" name="Shape 329"/>
            <p:cNvSpPr/>
            <p:nvPr/>
          </p:nvSpPr>
          <p:spPr>
            <a:xfrm>
              <a:off x="2185997" y="-1"/>
              <a:ext cx="1138581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/>
              </a:lvl1pPr>
            </a:lstStyle>
            <a:p>
              <a:r>
                <a:t>VS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-1" y="139700"/>
              <a:ext cx="1676401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100"/>
              </a:lvl1pPr>
            </a:lstStyle>
            <a:p>
              <a:r>
                <a:t>小程序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3834175" y="158749"/>
              <a:ext cx="2803780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r>
                <a:t>RN / Weex</a:t>
              </a:r>
            </a:p>
          </p:txBody>
        </p:sp>
      </p:grpSp>
      <p:sp>
        <p:nvSpPr>
          <p:cNvPr id="333" name="Shape 333"/>
          <p:cNvSpPr/>
          <p:nvPr/>
        </p:nvSpPr>
        <p:spPr>
          <a:xfrm>
            <a:off x="1849817" y="3374467"/>
            <a:ext cx="4361867" cy="172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spcBef>
                <a:spcPts val="600"/>
              </a:spcBef>
              <a:buSzPct val="100000"/>
              <a:buChar char="•"/>
              <a:defRPr sz="4300"/>
            </a:pPr>
            <a:r>
              <a:t>UI上完全跨平台</a:t>
            </a:r>
          </a:p>
          <a:p>
            <a:pPr marL="228600" indent="-228600" algn="l">
              <a:spcBef>
                <a:spcPts val="600"/>
              </a:spcBef>
              <a:buSzPct val="100000"/>
              <a:buChar char="•"/>
              <a:defRPr sz="4300"/>
            </a:pPr>
            <a:r>
              <a:t>前端学习成本低</a:t>
            </a:r>
          </a:p>
        </p:txBody>
      </p:sp>
      <p:sp>
        <p:nvSpPr>
          <p:cNvPr id="334" name="Shape 334"/>
          <p:cNvSpPr/>
          <p:nvPr/>
        </p:nvSpPr>
        <p:spPr>
          <a:xfrm>
            <a:off x="6793116" y="3051887"/>
            <a:ext cx="5303357" cy="237236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sz="4300"/>
            </a:pPr>
            <a:r>
              <a:t>几乎可以完全实现桌面应用的开发需求</a:t>
            </a:r>
          </a:p>
          <a:p>
            <a:pPr marL="228600" indent="-228600" algn="l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sz="4300"/>
            </a:pPr>
            <a:r>
              <a:t>性能媲美native</a:t>
            </a:r>
          </a:p>
        </p:txBody>
      </p:sp>
      <p:sp>
        <p:nvSpPr>
          <p:cNvPr id="335" name="Shape 335"/>
          <p:cNvSpPr/>
          <p:nvPr/>
        </p:nvSpPr>
        <p:spPr>
          <a:xfrm flipV="1">
            <a:off x="6502399" y="2295488"/>
            <a:ext cx="1" cy="7126450"/>
          </a:xfrm>
          <a:prstGeom prst="line">
            <a:avLst/>
          </a:prstGeom>
          <a:ln w="25400" cap="rnd">
            <a:solidFill>
              <a:schemeClr val="accent6">
                <a:hueOff val="7068528"/>
                <a:satOff val="-63216"/>
                <a:lumOff val="21330"/>
              </a:schemeClr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1849817" y="6046198"/>
            <a:ext cx="4361867" cy="2425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517525" indent="-517525" algn="l">
              <a:buSzPct val="75000"/>
              <a:buChar char="✤"/>
              <a:defRPr sz="4300"/>
            </a:pPr>
            <a:r>
              <a:t>开发能力局限性较大</a:t>
            </a:r>
          </a:p>
          <a:p>
            <a:pPr marL="517525" indent="-517525" algn="l">
              <a:buSzPct val="75000"/>
              <a:buChar char="✤"/>
              <a:defRPr sz="4300"/>
            </a:pPr>
            <a:r>
              <a:t>性能不够</a:t>
            </a:r>
          </a:p>
        </p:txBody>
      </p:sp>
      <p:sp>
        <p:nvSpPr>
          <p:cNvPr id="337" name="Shape 337"/>
          <p:cNvSpPr/>
          <p:nvPr/>
        </p:nvSpPr>
        <p:spPr>
          <a:xfrm>
            <a:off x="6793116" y="6433548"/>
            <a:ext cx="5303357" cy="165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517525" indent="-517525" algn="l">
              <a:buSzPct val="75000"/>
              <a:buChar char="✤"/>
              <a:defRPr sz="4300"/>
            </a:lvl1pPr>
          </a:lstStyle>
          <a:p>
            <a:r>
              <a:t>UI样式上受制于系统特性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3166141" y="4337049"/>
            <a:ext cx="667251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我们对RN的一些改造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4000500" y="4337049"/>
            <a:ext cx="5003800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500"/>
            </a:lvl1pPr>
          </a:lstStyle>
          <a:p>
            <a:r>
              <a:t>跨平台代码复用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1041107" y="4451349"/>
            <a:ext cx="10922586" cy="85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为什么React-Native，Weex，小程序会这么火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3087700" y="4279900"/>
            <a:ext cx="6829400" cy="119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r>
              <a:t>Js bundle 打包拆分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7817305" y="3028169"/>
            <a:ext cx="1956588" cy="9209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biz 1</a:t>
            </a:r>
          </a:p>
        </p:txBody>
      </p:sp>
      <p:sp>
        <p:nvSpPr>
          <p:cNvPr id="346" name="Shape 346"/>
          <p:cNvSpPr/>
          <p:nvPr/>
        </p:nvSpPr>
        <p:spPr>
          <a:xfrm>
            <a:off x="6581450" y="4663502"/>
            <a:ext cx="1956587" cy="92093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biz 2</a:t>
            </a:r>
          </a:p>
        </p:txBody>
      </p:sp>
      <p:sp>
        <p:nvSpPr>
          <p:cNvPr id="347" name="Shape 347"/>
          <p:cNvSpPr/>
          <p:nvPr/>
        </p:nvSpPr>
        <p:spPr>
          <a:xfrm>
            <a:off x="7817305" y="6408689"/>
            <a:ext cx="1956588" cy="92093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biz 3</a:t>
            </a:r>
          </a:p>
        </p:txBody>
      </p:sp>
      <p:sp>
        <p:nvSpPr>
          <p:cNvPr id="348" name="Shape 348"/>
          <p:cNvSpPr/>
          <p:nvPr/>
        </p:nvSpPr>
        <p:spPr>
          <a:xfrm>
            <a:off x="9286601" y="4310431"/>
            <a:ext cx="2825227" cy="1627080"/>
          </a:xfrm>
          <a:prstGeom prst="ellipse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Platform.js</a:t>
            </a:r>
          </a:p>
        </p:txBody>
      </p:sp>
      <p:grpSp>
        <p:nvGrpSpPr>
          <p:cNvPr id="363" name="Group 363"/>
          <p:cNvGrpSpPr/>
          <p:nvPr/>
        </p:nvGrpSpPr>
        <p:grpSpPr>
          <a:xfrm>
            <a:off x="390530" y="1267377"/>
            <a:ext cx="3978746" cy="7823042"/>
            <a:chOff x="0" y="0"/>
            <a:chExt cx="3978745" cy="7823040"/>
          </a:xfrm>
        </p:grpSpPr>
        <p:grpSp>
          <p:nvGrpSpPr>
            <p:cNvPr id="353" name="Group 353"/>
            <p:cNvGrpSpPr/>
            <p:nvPr/>
          </p:nvGrpSpPr>
          <p:grpSpPr>
            <a:xfrm>
              <a:off x="0" y="0"/>
              <a:ext cx="3978746" cy="2467665"/>
              <a:chOff x="0" y="0"/>
              <a:chExt cx="3978745" cy="2467664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0" y="0"/>
                <a:ext cx="3978746" cy="24676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hueOff val="7068528"/>
                      <a:satOff val="-63216"/>
                      <a:lumOff val="21330"/>
                    </a:schemeClr>
                  </a:gs>
                  <a:gs pos="100000">
                    <a:schemeClr val="accent6">
                      <a:hueOff val="10811956"/>
                      <a:satOff val="-58543"/>
                      <a:lumOff val="-9735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39103" y="827432"/>
                <a:ext cx="1709416" cy="81280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Off val="5363"/>
                    </a:schemeClr>
                  </a:gs>
                  <a:gs pos="100000">
                    <a:schemeClr val="accent3">
                      <a:lumOff val="-968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t>Platform.js</a:t>
                </a: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757218" y="33772"/>
                <a:ext cx="2464309" cy="787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r>
                  <a:t>bundle.js</a:t>
                </a: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947814" y="827432"/>
                <a:ext cx="1956587" cy="9209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hueOff val="-1101185"/>
                      <a:satOff val="4910"/>
                      <a:lumOff val="-1460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t>biz 1</a:t>
                </a:r>
              </a:p>
            </p:txBody>
          </p:sp>
        </p:grpSp>
        <p:sp>
          <p:nvSpPr>
            <p:cNvPr id="354" name="Shape 354"/>
            <p:cNvSpPr/>
            <p:nvPr/>
          </p:nvSpPr>
          <p:spPr>
            <a:xfrm>
              <a:off x="0" y="2677687"/>
              <a:ext cx="3978746" cy="246766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hueOff val="7068528"/>
                    <a:satOff val="-63216"/>
                    <a:lumOff val="21330"/>
                  </a:schemeClr>
                </a:gs>
                <a:gs pos="100000">
                  <a:schemeClr val="accent6">
                    <a:hueOff val="10811956"/>
                    <a:satOff val="-58543"/>
                    <a:lumOff val="-9735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39103" y="3505120"/>
              <a:ext cx="1709416" cy="81280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Platform.js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757218" y="2711460"/>
              <a:ext cx="2464309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r>
                <a:t>bundle.js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947814" y="3505120"/>
              <a:ext cx="1956587" cy="92093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biz 2</a:t>
              </a:r>
            </a:p>
          </p:txBody>
        </p:sp>
        <p:grpSp>
          <p:nvGrpSpPr>
            <p:cNvPr id="362" name="Group 362"/>
            <p:cNvGrpSpPr/>
            <p:nvPr/>
          </p:nvGrpSpPr>
          <p:grpSpPr>
            <a:xfrm>
              <a:off x="0" y="5355375"/>
              <a:ext cx="3978746" cy="2467666"/>
              <a:chOff x="0" y="0"/>
              <a:chExt cx="3978745" cy="2467664"/>
            </a:xfrm>
          </p:grpSpPr>
          <p:sp>
            <p:nvSpPr>
              <p:cNvPr id="358" name="Shape 358"/>
              <p:cNvSpPr/>
              <p:nvPr/>
            </p:nvSpPr>
            <p:spPr>
              <a:xfrm>
                <a:off x="0" y="0"/>
                <a:ext cx="3978746" cy="24676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hueOff val="7068528"/>
                      <a:satOff val="-63216"/>
                      <a:lumOff val="21330"/>
                    </a:schemeClr>
                  </a:gs>
                  <a:gs pos="100000">
                    <a:schemeClr val="accent6">
                      <a:hueOff val="10811956"/>
                      <a:satOff val="-58543"/>
                      <a:lumOff val="-9735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39103" y="827432"/>
                <a:ext cx="1709416" cy="81280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Off val="5363"/>
                    </a:schemeClr>
                  </a:gs>
                  <a:gs pos="100000">
                    <a:schemeClr val="accent3">
                      <a:lumOff val="-9684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t>Platform.js</a:t>
                </a: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757218" y="33772"/>
                <a:ext cx="2464309" cy="787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r>
                  <a:t>bundle.js</a:t>
                </a:r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1947814" y="827432"/>
                <a:ext cx="1956587" cy="9209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hueOff val="-1101185"/>
                      <a:satOff val="4910"/>
                      <a:lumOff val="-14609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lvl1pPr>
              </a:lstStyle>
              <a:p>
                <a:r>
                  <a:t>biz 3</a:t>
                </a:r>
              </a:p>
            </p:txBody>
          </p:sp>
        </p:grpSp>
      </p:grpSp>
      <p:sp>
        <p:nvSpPr>
          <p:cNvPr id="364" name="Shape 364"/>
          <p:cNvSpPr/>
          <p:nvPr/>
        </p:nvSpPr>
        <p:spPr>
          <a:xfrm flipH="1" flipV="1">
            <a:off x="9341718" y="3919684"/>
            <a:ext cx="521483" cy="52148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65" name="Shape 365"/>
          <p:cNvSpPr/>
          <p:nvPr/>
        </p:nvSpPr>
        <p:spPr>
          <a:xfrm flipH="1">
            <a:off x="9402642" y="5818524"/>
            <a:ext cx="397843" cy="63734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66" name="Shape 366"/>
          <p:cNvSpPr/>
          <p:nvPr/>
        </p:nvSpPr>
        <p:spPr>
          <a:xfrm flipH="1">
            <a:off x="8591291" y="5123971"/>
            <a:ext cx="6420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67" name="Shape 367"/>
          <p:cNvSpPr/>
          <p:nvPr/>
        </p:nvSpPr>
        <p:spPr>
          <a:xfrm flipV="1">
            <a:off x="6093291" y="683255"/>
            <a:ext cx="1" cy="8387091"/>
          </a:xfrm>
          <a:prstGeom prst="line">
            <a:avLst/>
          </a:prstGeom>
          <a:ln w="25400" cap="rnd">
            <a:solidFill>
              <a:schemeClr val="accent6">
                <a:hueOff val="7068528"/>
                <a:satOff val="-63216"/>
                <a:lumOff val="21330"/>
              </a:schemeClr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3498849" y="4311650"/>
            <a:ext cx="6007101" cy="1130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r>
              <a:t>页面加载速度优化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4703528" y="2043065"/>
            <a:ext cx="3597744" cy="4468959"/>
          </a:xfrm>
          <a:prstGeom prst="roundRect">
            <a:avLst>
              <a:gd name="adj" fmla="val 5779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5098127" y="450184"/>
            <a:ext cx="2808546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创建RootView</a:t>
            </a:r>
          </a:p>
        </p:txBody>
      </p:sp>
      <p:sp>
        <p:nvSpPr>
          <p:cNvPr id="373" name="Shape 373"/>
          <p:cNvSpPr/>
          <p:nvPr/>
        </p:nvSpPr>
        <p:spPr>
          <a:xfrm>
            <a:off x="5098127" y="3193849"/>
            <a:ext cx="2808546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NativeModule</a:t>
            </a:r>
          </a:p>
        </p:txBody>
      </p:sp>
      <p:sp>
        <p:nvSpPr>
          <p:cNvPr id="374" name="Shape 374"/>
          <p:cNvSpPr/>
          <p:nvPr/>
        </p:nvSpPr>
        <p:spPr>
          <a:xfrm>
            <a:off x="5098127" y="4267606"/>
            <a:ext cx="2808546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ViewManager</a:t>
            </a:r>
          </a:p>
        </p:txBody>
      </p:sp>
      <p:sp>
        <p:nvSpPr>
          <p:cNvPr id="375" name="Shape 375"/>
          <p:cNvSpPr/>
          <p:nvPr/>
        </p:nvSpPr>
        <p:spPr>
          <a:xfrm>
            <a:off x="5063534" y="2331038"/>
            <a:ext cx="2877732" cy="58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创建ReactContext</a:t>
            </a:r>
          </a:p>
        </p:txBody>
      </p:sp>
      <p:sp>
        <p:nvSpPr>
          <p:cNvPr id="376" name="Shape 376"/>
          <p:cNvSpPr/>
          <p:nvPr/>
        </p:nvSpPr>
        <p:spPr>
          <a:xfrm>
            <a:off x="5098127" y="5341363"/>
            <a:ext cx="2808546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JS Engine</a:t>
            </a:r>
          </a:p>
        </p:txBody>
      </p:sp>
      <p:sp>
        <p:nvSpPr>
          <p:cNvPr id="377" name="Shape 377"/>
          <p:cNvSpPr/>
          <p:nvPr/>
        </p:nvSpPr>
        <p:spPr>
          <a:xfrm>
            <a:off x="6502400" y="1468228"/>
            <a:ext cx="0" cy="5842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5098127" y="6934453"/>
            <a:ext cx="2808546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Run Application</a:t>
            </a:r>
          </a:p>
        </p:txBody>
      </p:sp>
      <p:sp>
        <p:nvSpPr>
          <p:cNvPr id="379" name="Shape 379"/>
          <p:cNvSpPr/>
          <p:nvPr/>
        </p:nvSpPr>
        <p:spPr>
          <a:xfrm>
            <a:off x="6502399" y="6529730"/>
            <a:ext cx="1" cy="38680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5098127" y="8330148"/>
            <a:ext cx="2808546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 渲染View</a:t>
            </a:r>
          </a:p>
        </p:txBody>
      </p:sp>
      <p:sp>
        <p:nvSpPr>
          <p:cNvPr id="381" name="Shape 381"/>
          <p:cNvSpPr/>
          <p:nvPr/>
        </p:nvSpPr>
        <p:spPr>
          <a:xfrm>
            <a:off x="6502399" y="7925530"/>
            <a:ext cx="1" cy="38680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4126884" y="786612"/>
            <a:ext cx="2808545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创建RootView</a:t>
            </a:r>
          </a:p>
        </p:txBody>
      </p:sp>
      <p:sp>
        <p:nvSpPr>
          <p:cNvPr id="384" name="Shape 384"/>
          <p:cNvSpPr/>
          <p:nvPr/>
        </p:nvSpPr>
        <p:spPr>
          <a:xfrm>
            <a:off x="9217207" y="3542894"/>
            <a:ext cx="2877732" cy="3574591"/>
          </a:xfrm>
          <a:prstGeom prst="roundRect">
            <a:avLst>
              <a:gd name="adj" fmla="val 5779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85" name="Shape 385"/>
          <p:cNvSpPr/>
          <p:nvPr/>
        </p:nvSpPr>
        <p:spPr>
          <a:xfrm>
            <a:off x="9532836" y="4463372"/>
            <a:ext cx="2246475" cy="778488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NativeModule</a:t>
            </a:r>
          </a:p>
        </p:txBody>
      </p:sp>
      <p:sp>
        <p:nvSpPr>
          <p:cNvPr id="386" name="Shape 386"/>
          <p:cNvSpPr/>
          <p:nvPr/>
        </p:nvSpPr>
        <p:spPr>
          <a:xfrm>
            <a:off x="9505165" y="3773235"/>
            <a:ext cx="2301815" cy="4672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700"/>
            </a:lvl1pPr>
          </a:lstStyle>
          <a:p>
            <a:r>
              <a:t>ReactContext</a:t>
            </a:r>
          </a:p>
        </p:txBody>
      </p:sp>
      <p:sp>
        <p:nvSpPr>
          <p:cNvPr id="387" name="Shape 387"/>
          <p:cNvSpPr/>
          <p:nvPr/>
        </p:nvSpPr>
        <p:spPr>
          <a:xfrm>
            <a:off x="9532835" y="5673032"/>
            <a:ext cx="2246475" cy="778489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JS Engine</a:t>
            </a:r>
          </a:p>
        </p:txBody>
      </p:sp>
      <p:sp>
        <p:nvSpPr>
          <p:cNvPr id="388" name="Shape 388"/>
          <p:cNvSpPr/>
          <p:nvPr/>
        </p:nvSpPr>
        <p:spPr>
          <a:xfrm>
            <a:off x="5531156" y="1804656"/>
            <a:ext cx="1" cy="5842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89" name="Shape 389"/>
          <p:cNvSpPr/>
          <p:nvPr/>
        </p:nvSpPr>
        <p:spPr>
          <a:xfrm>
            <a:off x="4126884" y="6248034"/>
            <a:ext cx="2808545" cy="973266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Run Application</a:t>
            </a:r>
          </a:p>
        </p:txBody>
      </p:sp>
      <p:sp>
        <p:nvSpPr>
          <p:cNvPr id="390" name="Shape 390"/>
          <p:cNvSpPr/>
          <p:nvPr/>
        </p:nvSpPr>
        <p:spPr>
          <a:xfrm>
            <a:off x="5531156" y="5604442"/>
            <a:ext cx="1" cy="5842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1" name="Shape 391"/>
          <p:cNvSpPr/>
          <p:nvPr/>
        </p:nvSpPr>
        <p:spPr>
          <a:xfrm>
            <a:off x="4126884" y="7993721"/>
            <a:ext cx="2808545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 渲染View</a:t>
            </a:r>
          </a:p>
        </p:txBody>
      </p:sp>
      <p:sp>
        <p:nvSpPr>
          <p:cNvPr id="392" name="Shape 392"/>
          <p:cNvSpPr/>
          <p:nvPr/>
        </p:nvSpPr>
        <p:spPr>
          <a:xfrm>
            <a:off x="5531155" y="7317170"/>
            <a:ext cx="1" cy="6587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3" name="Shape 393"/>
          <p:cNvSpPr/>
          <p:nvPr/>
        </p:nvSpPr>
        <p:spPr>
          <a:xfrm>
            <a:off x="8815336" y="2434688"/>
            <a:ext cx="3681475" cy="4900489"/>
          </a:xfrm>
          <a:prstGeom prst="roundRect">
            <a:avLst>
              <a:gd name="adj" fmla="val 19967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9771509" y="2405723"/>
            <a:ext cx="153604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Cache</a:t>
            </a:r>
          </a:p>
        </p:txBody>
      </p:sp>
      <p:sp>
        <p:nvSpPr>
          <p:cNvPr id="395" name="Shape 395"/>
          <p:cNvSpPr/>
          <p:nvPr/>
        </p:nvSpPr>
        <p:spPr>
          <a:xfrm>
            <a:off x="3955332" y="2433633"/>
            <a:ext cx="3151838" cy="1152316"/>
          </a:xfrm>
          <a:prstGeom prst="roundRect">
            <a:avLst>
              <a:gd name="adj" fmla="val 18553"/>
            </a:avLst>
          </a:prstGeom>
          <a:gradFill>
            <a:gsLst>
              <a:gs pos="0">
                <a:schemeClr val="accent6">
                  <a:hueOff val="7068528"/>
                  <a:satOff val="-63216"/>
                  <a:lumOff val="21330"/>
                </a:schemeClr>
              </a:gs>
              <a:gs pos="100000">
                <a:schemeClr val="accent6">
                  <a:hueOff val="10811956"/>
                  <a:satOff val="-58543"/>
                  <a:lumOff val="-9735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7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获取已初始化好的ReactContext</a:t>
            </a:r>
          </a:p>
        </p:txBody>
      </p:sp>
      <p:sp>
        <p:nvSpPr>
          <p:cNvPr id="396" name="Shape 396"/>
          <p:cNvSpPr/>
          <p:nvPr/>
        </p:nvSpPr>
        <p:spPr>
          <a:xfrm flipH="1" flipV="1">
            <a:off x="7282092" y="3476744"/>
            <a:ext cx="1344193" cy="15225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3765084" y="4502346"/>
            <a:ext cx="3532144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执行业务js 代码</a:t>
            </a:r>
          </a:p>
        </p:txBody>
      </p:sp>
      <p:sp>
        <p:nvSpPr>
          <p:cNvPr id="398" name="Shape 398"/>
          <p:cNvSpPr/>
          <p:nvPr/>
        </p:nvSpPr>
        <p:spPr>
          <a:xfrm>
            <a:off x="5531156" y="3714777"/>
            <a:ext cx="1" cy="6587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4126884" y="786612"/>
            <a:ext cx="2808545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创建RootView</a:t>
            </a:r>
          </a:p>
        </p:txBody>
      </p:sp>
      <p:sp>
        <p:nvSpPr>
          <p:cNvPr id="401" name="Shape 401"/>
          <p:cNvSpPr/>
          <p:nvPr/>
        </p:nvSpPr>
        <p:spPr>
          <a:xfrm>
            <a:off x="9217207" y="3542894"/>
            <a:ext cx="2877732" cy="3574591"/>
          </a:xfrm>
          <a:prstGeom prst="roundRect">
            <a:avLst>
              <a:gd name="adj" fmla="val 5779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9532836" y="4463372"/>
            <a:ext cx="2246475" cy="778488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NativeModule</a:t>
            </a:r>
          </a:p>
        </p:txBody>
      </p:sp>
      <p:sp>
        <p:nvSpPr>
          <p:cNvPr id="403" name="Shape 403"/>
          <p:cNvSpPr/>
          <p:nvPr/>
        </p:nvSpPr>
        <p:spPr>
          <a:xfrm>
            <a:off x="9505165" y="3773235"/>
            <a:ext cx="2301815" cy="4672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700"/>
            </a:lvl1pPr>
          </a:lstStyle>
          <a:p>
            <a:r>
              <a:t>ReactContext</a:t>
            </a:r>
          </a:p>
        </p:txBody>
      </p:sp>
      <p:sp>
        <p:nvSpPr>
          <p:cNvPr id="404" name="Shape 404"/>
          <p:cNvSpPr/>
          <p:nvPr/>
        </p:nvSpPr>
        <p:spPr>
          <a:xfrm>
            <a:off x="9532835" y="5673032"/>
            <a:ext cx="2246475" cy="778489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JS Engine</a:t>
            </a:r>
          </a:p>
        </p:txBody>
      </p:sp>
      <p:sp>
        <p:nvSpPr>
          <p:cNvPr id="405" name="Shape 405"/>
          <p:cNvSpPr/>
          <p:nvPr/>
        </p:nvSpPr>
        <p:spPr>
          <a:xfrm>
            <a:off x="5531156" y="1804656"/>
            <a:ext cx="1" cy="5842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4126884" y="6248034"/>
            <a:ext cx="2808545" cy="973266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Run Application</a:t>
            </a:r>
          </a:p>
        </p:txBody>
      </p:sp>
      <p:sp>
        <p:nvSpPr>
          <p:cNvPr id="407" name="Shape 407"/>
          <p:cNvSpPr/>
          <p:nvPr/>
        </p:nvSpPr>
        <p:spPr>
          <a:xfrm>
            <a:off x="5531156" y="5604442"/>
            <a:ext cx="1" cy="5842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4126884" y="7993721"/>
            <a:ext cx="2808545" cy="973267"/>
          </a:xfrm>
          <a:prstGeom prst="roundRect">
            <a:avLst>
              <a:gd name="adj" fmla="val 1957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Native 渲染View</a:t>
            </a:r>
          </a:p>
        </p:txBody>
      </p:sp>
      <p:sp>
        <p:nvSpPr>
          <p:cNvPr id="409" name="Shape 409"/>
          <p:cNvSpPr/>
          <p:nvPr/>
        </p:nvSpPr>
        <p:spPr>
          <a:xfrm>
            <a:off x="5531155" y="7317170"/>
            <a:ext cx="1" cy="6587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8815336" y="2434688"/>
            <a:ext cx="3681475" cy="4900489"/>
          </a:xfrm>
          <a:prstGeom prst="roundRect">
            <a:avLst>
              <a:gd name="adj" fmla="val 19967"/>
            </a:avLst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9771509" y="2405723"/>
            <a:ext cx="153604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Cache</a:t>
            </a:r>
          </a:p>
        </p:txBody>
      </p:sp>
      <p:sp>
        <p:nvSpPr>
          <p:cNvPr id="412" name="Shape 412"/>
          <p:cNvSpPr/>
          <p:nvPr/>
        </p:nvSpPr>
        <p:spPr>
          <a:xfrm>
            <a:off x="3955332" y="2433633"/>
            <a:ext cx="3151838" cy="1152316"/>
          </a:xfrm>
          <a:prstGeom prst="roundRect">
            <a:avLst>
              <a:gd name="adj" fmla="val 18553"/>
            </a:avLst>
          </a:prstGeom>
          <a:gradFill>
            <a:gsLst>
              <a:gs pos="0">
                <a:schemeClr val="accent6">
                  <a:hueOff val="7068528"/>
                  <a:satOff val="-63216"/>
                  <a:lumOff val="21330"/>
                </a:schemeClr>
              </a:gs>
              <a:gs pos="100000">
                <a:schemeClr val="accent6">
                  <a:hueOff val="10811956"/>
                  <a:satOff val="-58543"/>
                  <a:lumOff val="-9735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7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获取已初始化好的ReactContext</a:t>
            </a:r>
          </a:p>
        </p:txBody>
      </p:sp>
      <p:sp>
        <p:nvSpPr>
          <p:cNvPr id="413" name="Shape 413"/>
          <p:cNvSpPr/>
          <p:nvPr/>
        </p:nvSpPr>
        <p:spPr>
          <a:xfrm flipH="1" flipV="1">
            <a:off x="7282092" y="3476744"/>
            <a:ext cx="1344193" cy="15225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5531156" y="3714777"/>
            <a:ext cx="1" cy="6587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1895021" y="3796616"/>
            <a:ext cx="7641901" cy="2240751"/>
          </a:xfrm>
          <a:prstGeom prst="roundRect">
            <a:avLst>
              <a:gd name="adj" fmla="val 16732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5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执行业务js 代码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703" y="2700822"/>
            <a:ext cx="11065394" cy="5615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Shape 418"/>
          <p:cNvSpPr/>
          <p:nvPr/>
        </p:nvSpPr>
        <p:spPr>
          <a:xfrm>
            <a:off x="3731695" y="1025085"/>
            <a:ext cx="6777267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t>Unbundle  + NativeRequire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1906974" y="4229100"/>
            <a:ext cx="9190852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FFFFFF"/>
              </a:buClr>
              <a:defRPr sz="6700"/>
            </a:lvl1pPr>
          </a:lstStyle>
          <a:p>
            <a:r>
              <a:t> JS 后台执行代码的能力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1906974" y="715905"/>
            <a:ext cx="9190852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FFFFFF"/>
              </a:buClr>
              <a:defRPr sz="6700"/>
            </a:lvl1pPr>
          </a:lstStyle>
          <a:p>
            <a:r>
              <a:t> JS 后台执行代码的能力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7066" y="3162125"/>
            <a:ext cx="10910668" cy="508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  <a:defRPr sz="4000"/>
            </a:pPr>
            <a:r>
              <a:t> 业务代码可以在后台执行任务或者接受广播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4000"/>
            </a:pPr>
            <a:r>
              <a:t> 第二次页面打开速度飞快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4000"/>
            </a:pPr>
            <a:r>
              <a:t> 页面之间共享内存，交互更方便，节省内存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4000"/>
            </a:pPr>
            <a:r>
              <a:t> 业务之间js context互相隔离，监控各业务消耗内存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device-2016-04-23-031520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59200" y="0"/>
            <a:ext cx="5486400" cy="97536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7000" fill="hold"/>
                                        <p:tgtEl>
                                          <p:spTgt spid="4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519479" y="2794179"/>
            <a:ext cx="11057514" cy="41652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19100" indent="-419100" algn="l">
              <a:buSzPct val="100000"/>
              <a:buChar char="•"/>
              <a:defRPr sz="4400"/>
            </a:pPr>
            <a:r>
              <a:rPr dirty="0"/>
              <a:t>两(三)端代码公用，更低的开发、测试成本</a:t>
            </a:r>
            <a:endParaRPr dirty="0"/>
          </a:p>
          <a:p>
            <a:pPr marL="419100" indent="-419100" algn="l">
              <a:buSzPct val="100000"/>
              <a:buChar char="•"/>
              <a:defRPr sz="4400"/>
            </a:pPr>
            <a:r>
              <a:rPr dirty="0"/>
              <a:t>更低的开发门槛</a:t>
            </a:r>
            <a:endParaRPr dirty="0"/>
          </a:p>
          <a:p>
            <a:pPr marL="419100" indent="-419100" algn="l">
              <a:buSzPct val="100000"/>
              <a:buChar char="•"/>
              <a:defRPr sz="4400"/>
            </a:pPr>
            <a:r>
              <a:rPr dirty="0"/>
              <a:t>客户端动态发布，业务迭代更快</a:t>
            </a:r>
            <a:endParaRPr dirty="0"/>
          </a:p>
          <a:p>
            <a:pPr marL="419100" indent="-419100" algn="l">
              <a:buSzPct val="100000"/>
              <a:buChar char="•"/>
              <a:defRPr sz="4400"/>
            </a:pPr>
            <a:r>
              <a:rPr dirty="0"/>
              <a:t>缩小安装包体积(iOS非常明显)</a:t>
            </a:r>
            <a:endParaRPr dirty="0"/>
          </a:p>
          <a:p>
            <a:pPr marL="419100" indent="-419100" algn="l">
              <a:buSzPct val="100000"/>
              <a:buChar char="•"/>
              <a:defRPr sz="4400"/>
            </a:pPr>
            <a:r>
              <a:rPr lang="zh-CN" altLang="en-US" dirty="0" smtClean="0"/>
              <a:t>更</a:t>
            </a:r>
            <a:r>
              <a:rPr dirty="0" smtClean="0"/>
              <a:t>方便彻底的业务解耦能力</a:t>
            </a:r>
            <a:endParaRPr dirty="0"/>
          </a:p>
          <a:p>
            <a:pPr marL="419100" indent="-419100" algn="l">
              <a:buSzPct val="100000"/>
              <a:buChar char="•"/>
              <a:defRPr sz="4400"/>
            </a:pPr>
            <a:r>
              <a:rPr dirty="0"/>
              <a:t>相比h5，更好的用户体验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3012782" y="407040"/>
            <a:ext cx="6979236" cy="132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FFFFFF"/>
              </a:buClr>
              <a:defRPr sz="6900"/>
            </a:lvl1pPr>
          </a:lstStyle>
          <a:p>
            <a:r>
              <a:t>与Native页面混搭</a:t>
            </a:r>
          </a:p>
        </p:txBody>
      </p:sp>
      <p:sp>
        <p:nvSpPr>
          <p:cNvPr id="428" name="Shape 428"/>
          <p:cNvSpPr/>
          <p:nvPr/>
        </p:nvSpPr>
        <p:spPr>
          <a:xfrm>
            <a:off x="104443" y="3618535"/>
            <a:ext cx="4568344" cy="545062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7937606" y="3618534"/>
            <a:ext cx="4945212" cy="54506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5441819" y="4797262"/>
            <a:ext cx="2147897" cy="309317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4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填单页</a:t>
            </a:r>
          </a:p>
        </p:txBody>
      </p:sp>
      <p:sp>
        <p:nvSpPr>
          <p:cNvPr id="431" name="Shape 431"/>
          <p:cNvSpPr/>
          <p:nvPr/>
        </p:nvSpPr>
        <p:spPr>
          <a:xfrm>
            <a:off x="6196019" y="2357545"/>
            <a:ext cx="639497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B</a:t>
            </a:r>
          </a:p>
        </p:txBody>
      </p:sp>
      <p:sp>
        <p:nvSpPr>
          <p:cNvPr id="432" name="Shape 432"/>
          <p:cNvSpPr/>
          <p:nvPr/>
        </p:nvSpPr>
        <p:spPr>
          <a:xfrm>
            <a:off x="1959418" y="2357545"/>
            <a:ext cx="858394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A </a:t>
            </a:r>
          </a:p>
        </p:txBody>
      </p:sp>
      <p:sp>
        <p:nvSpPr>
          <p:cNvPr id="433" name="Shape 433"/>
          <p:cNvSpPr/>
          <p:nvPr/>
        </p:nvSpPr>
        <p:spPr>
          <a:xfrm>
            <a:off x="10192070" y="2357545"/>
            <a:ext cx="90170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r>
              <a:t>C </a:t>
            </a:r>
          </a:p>
        </p:txBody>
      </p:sp>
      <p:sp>
        <p:nvSpPr>
          <p:cNvPr id="434" name="Shape 434"/>
          <p:cNvSpPr/>
          <p:nvPr/>
        </p:nvSpPr>
        <p:spPr>
          <a:xfrm>
            <a:off x="432973" y="4750635"/>
            <a:ext cx="1707933" cy="3186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首页</a:t>
            </a:r>
          </a:p>
        </p:txBody>
      </p:sp>
      <p:sp>
        <p:nvSpPr>
          <p:cNvPr id="435" name="Shape 435"/>
          <p:cNvSpPr/>
          <p:nvPr/>
        </p:nvSpPr>
        <p:spPr>
          <a:xfrm>
            <a:off x="2664236" y="4750635"/>
            <a:ext cx="1707933" cy="3186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List页</a:t>
            </a:r>
          </a:p>
        </p:txBody>
      </p:sp>
      <p:sp>
        <p:nvSpPr>
          <p:cNvPr id="436" name="Shape 436"/>
          <p:cNvSpPr/>
          <p:nvPr/>
        </p:nvSpPr>
        <p:spPr>
          <a:xfrm>
            <a:off x="8454677" y="4750635"/>
            <a:ext cx="1707934" cy="3186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订单</a:t>
            </a:r>
          </a:p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确认页</a:t>
            </a:r>
          </a:p>
        </p:txBody>
      </p:sp>
      <p:sp>
        <p:nvSpPr>
          <p:cNvPr id="437" name="Shape 437"/>
          <p:cNvSpPr/>
          <p:nvPr/>
        </p:nvSpPr>
        <p:spPr>
          <a:xfrm>
            <a:off x="11126238" y="4750635"/>
            <a:ext cx="1707934" cy="3186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订单</a:t>
            </a:r>
          </a:p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详情页</a:t>
            </a:r>
          </a:p>
        </p:txBody>
      </p:sp>
      <p:sp>
        <p:nvSpPr>
          <p:cNvPr id="438" name="Shape 438"/>
          <p:cNvSpPr/>
          <p:nvPr/>
        </p:nvSpPr>
        <p:spPr>
          <a:xfrm>
            <a:off x="626297" y="3769683"/>
            <a:ext cx="1321284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home</a:t>
            </a:r>
          </a:p>
        </p:txBody>
      </p:sp>
      <p:sp>
        <p:nvSpPr>
          <p:cNvPr id="439" name="Shape 439"/>
          <p:cNvSpPr/>
          <p:nvPr/>
        </p:nvSpPr>
        <p:spPr>
          <a:xfrm>
            <a:off x="3166184" y="3769683"/>
            <a:ext cx="704038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440" name="Shape 440"/>
          <p:cNvSpPr/>
          <p:nvPr/>
        </p:nvSpPr>
        <p:spPr>
          <a:xfrm>
            <a:off x="5873127" y="3769683"/>
            <a:ext cx="125854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order</a:t>
            </a:r>
          </a:p>
        </p:txBody>
      </p:sp>
      <p:sp>
        <p:nvSpPr>
          <p:cNvPr id="441" name="Shape 441"/>
          <p:cNvSpPr/>
          <p:nvPr/>
        </p:nvSpPr>
        <p:spPr>
          <a:xfrm>
            <a:off x="8032090" y="3820483"/>
            <a:ext cx="2553107" cy="58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order confirm</a:t>
            </a:r>
          </a:p>
        </p:txBody>
      </p:sp>
      <p:sp>
        <p:nvSpPr>
          <p:cNvPr id="442" name="Shape 442"/>
          <p:cNvSpPr/>
          <p:nvPr/>
        </p:nvSpPr>
        <p:spPr>
          <a:xfrm>
            <a:off x="11057219" y="3820483"/>
            <a:ext cx="1845971" cy="584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order info</a:t>
            </a:r>
          </a:p>
        </p:txBody>
      </p:sp>
      <p:sp>
        <p:nvSpPr>
          <p:cNvPr id="443" name="Shape 443"/>
          <p:cNvSpPr/>
          <p:nvPr/>
        </p:nvSpPr>
        <p:spPr>
          <a:xfrm>
            <a:off x="591432" y="8023139"/>
            <a:ext cx="3319731" cy="965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RootView </a:t>
            </a:r>
          </a:p>
        </p:txBody>
      </p:sp>
      <p:sp>
        <p:nvSpPr>
          <p:cNvPr id="444" name="Shape 444"/>
          <p:cNvSpPr/>
          <p:nvPr/>
        </p:nvSpPr>
        <p:spPr>
          <a:xfrm>
            <a:off x="8750348" y="8023139"/>
            <a:ext cx="3319730" cy="965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700"/>
            </a:lvl1pPr>
          </a:lstStyle>
          <a:p>
            <a:r>
              <a:t>RootView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776927" y="2024271"/>
            <a:ext cx="3450946" cy="119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r>
              <a:t>ListView</a:t>
            </a:r>
          </a:p>
        </p:txBody>
      </p:sp>
      <p:sp>
        <p:nvSpPr>
          <p:cNvPr id="447" name="Shape 447"/>
          <p:cNvSpPr/>
          <p:nvPr/>
        </p:nvSpPr>
        <p:spPr>
          <a:xfrm>
            <a:off x="3246069" y="4715010"/>
            <a:ext cx="6512662" cy="1803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685800" indent="-685800" algn="l">
              <a:buSzPct val="100000"/>
              <a:buAutoNum type="arabicPeriod"/>
              <a:defRPr sz="4800"/>
            </a:pPr>
            <a:r>
              <a:t>如何处理View的复用</a:t>
            </a:r>
          </a:p>
          <a:p>
            <a:pPr marL="685800" indent="-685800" algn="l">
              <a:buSzPct val="100000"/>
              <a:buAutoNum type="arabicPeriod"/>
              <a:defRPr sz="4800"/>
            </a:pPr>
            <a:r>
              <a:t>如何处理快速滚动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906918" y="3277635"/>
            <a:ext cx="3299991" cy="4322631"/>
          </a:xfrm>
          <a:prstGeom prst="roundRect">
            <a:avLst>
              <a:gd name="adj" fmla="val 15191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4917801" y="957482"/>
            <a:ext cx="3333979" cy="1130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r>
              <a:t>View 复用</a:t>
            </a:r>
          </a:p>
        </p:txBody>
      </p:sp>
      <p:sp>
        <p:nvSpPr>
          <p:cNvPr id="451" name="Shape 451"/>
          <p:cNvSpPr/>
          <p:nvPr/>
        </p:nvSpPr>
        <p:spPr>
          <a:xfrm>
            <a:off x="1226074" y="2549854"/>
            <a:ext cx="2661680" cy="683720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1</a:t>
            </a:r>
          </a:p>
        </p:txBody>
      </p:sp>
      <p:sp>
        <p:nvSpPr>
          <p:cNvPr id="452" name="Shape 452"/>
          <p:cNvSpPr/>
          <p:nvPr/>
        </p:nvSpPr>
        <p:spPr>
          <a:xfrm>
            <a:off x="1226074" y="3277635"/>
            <a:ext cx="2661680" cy="683721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2</a:t>
            </a:r>
          </a:p>
        </p:txBody>
      </p:sp>
      <p:sp>
        <p:nvSpPr>
          <p:cNvPr id="453" name="Shape 453"/>
          <p:cNvSpPr/>
          <p:nvPr/>
        </p:nvSpPr>
        <p:spPr>
          <a:xfrm>
            <a:off x="1226074" y="4005417"/>
            <a:ext cx="2661680" cy="683721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3</a:t>
            </a:r>
          </a:p>
        </p:txBody>
      </p:sp>
      <p:sp>
        <p:nvSpPr>
          <p:cNvPr id="454" name="Shape 454"/>
          <p:cNvSpPr/>
          <p:nvPr/>
        </p:nvSpPr>
        <p:spPr>
          <a:xfrm>
            <a:off x="1226074" y="4733199"/>
            <a:ext cx="2661680" cy="683721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4</a:t>
            </a:r>
          </a:p>
        </p:txBody>
      </p:sp>
      <p:sp>
        <p:nvSpPr>
          <p:cNvPr id="455" name="Shape 455"/>
          <p:cNvSpPr/>
          <p:nvPr/>
        </p:nvSpPr>
        <p:spPr>
          <a:xfrm>
            <a:off x="1226074" y="5460981"/>
            <a:ext cx="2661680" cy="683721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5</a:t>
            </a:r>
          </a:p>
        </p:txBody>
      </p:sp>
      <p:sp>
        <p:nvSpPr>
          <p:cNvPr id="456" name="Shape 456"/>
          <p:cNvSpPr/>
          <p:nvPr/>
        </p:nvSpPr>
        <p:spPr>
          <a:xfrm>
            <a:off x="1226074" y="6188763"/>
            <a:ext cx="2661680" cy="683721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6</a:t>
            </a:r>
          </a:p>
        </p:txBody>
      </p:sp>
      <p:sp>
        <p:nvSpPr>
          <p:cNvPr id="457" name="Shape 457"/>
          <p:cNvSpPr/>
          <p:nvPr/>
        </p:nvSpPr>
        <p:spPr>
          <a:xfrm>
            <a:off x="1226074" y="6916546"/>
            <a:ext cx="2661680" cy="683720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7</a:t>
            </a:r>
          </a:p>
        </p:txBody>
      </p:sp>
      <p:sp>
        <p:nvSpPr>
          <p:cNvPr id="458" name="Shape 458"/>
          <p:cNvSpPr/>
          <p:nvPr/>
        </p:nvSpPr>
        <p:spPr>
          <a:xfrm>
            <a:off x="1226074" y="7644327"/>
            <a:ext cx="2661680" cy="683721"/>
          </a:xfrm>
          <a:prstGeom prst="roundRect">
            <a:avLst>
              <a:gd name="adj" fmla="val 2786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item 1</a:t>
            </a:r>
          </a:p>
        </p:txBody>
      </p:sp>
      <p:pic>
        <p:nvPicPr>
          <p:cNvPr id="459" name="图片 458"/>
          <p:cNvPicPr/>
          <p:nvPr/>
        </p:nvPicPr>
        <p:blipFill>
          <a:blip r:embed="rId1"/>
          <a:stretch>
            <a:fillRect/>
          </a:stretch>
        </p:blipFill>
        <p:spPr>
          <a:xfrm>
            <a:off x="3865112" y="2937039"/>
            <a:ext cx="1310360" cy="5017317"/>
          </a:xfrm>
          <a:prstGeom prst="rect">
            <a:avLst/>
          </a:prstGeom>
        </p:spPr>
      </p:pic>
      <p:pic>
        <p:nvPicPr>
          <p:cNvPr id="46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3" y="3216667"/>
            <a:ext cx="9778969" cy="44580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4835410" y="1259580"/>
            <a:ext cx="3333980" cy="1130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r>
              <a:t>View 复用</a:t>
            </a:r>
          </a:p>
        </p:txBody>
      </p:sp>
      <p:sp>
        <p:nvSpPr>
          <p:cNvPr id="464" name="Shape 464"/>
          <p:cNvSpPr/>
          <p:nvPr/>
        </p:nvSpPr>
        <p:spPr>
          <a:xfrm>
            <a:off x="1018222" y="4381500"/>
            <a:ext cx="10968356" cy="990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能不能做一个View的数据到属性的映射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3840262" y="780427"/>
            <a:ext cx="5324276" cy="7824502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5632540" y="2737834"/>
            <a:ext cx="1739720" cy="8391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1</a:t>
            </a:r>
          </a:p>
        </p:txBody>
      </p:sp>
      <p:sp>
        <p:nvSpPr>
          <p:cNvPr id="468" name="Shape 468"/>
          <p:cNvSpPr/>
          <p:nvPr/>
        </p:nvSpPr>
        <p:spPr>
          <a:xfrm>
            <a:off x="5632540" y="5854937"/>
            <a:ext cx="1739720" cy="8391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1</a:t>
            </a:r>
          </a:p>
        </p:txBody>
      </p:sp>
      <p:sp>
        <p:nvSpPr>
          <p:cNvPr id="469" name="Shape 469"/>
          <p:cNvSpPr/>
          <p:nvPr/>
        </p:nvSpPr>
        <p:spPr>
          <a:xfrm>
            <a:off x="5632540" y="5854937"/>
            <a:ext cx="1739720" cy="83912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验证码 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2" animBg="1"/>
      <p:bldP spid="468" grpId="2" animBg="1" advAuto="0"/>
      <p:bldP spid="468" grpId="3" animBg="1" advAuto="0"/>
      <p:bldP spid="469" grpId="4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1801913" y="6331773"/>
            <a:ext cx="2170341" cy="3667690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4404566" y="559262"/>
            <a:ext cx="5953329" cy="1130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r>
              <a:t>ListView 快速滚动</a:t>
            </a:r>
          </a:p>
        </p:txBody>
      </p:sp>
      <p:pic>
        <p:nvPicPr>
          <p:cNvPr id="473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9040" y="2765264"/>
            <a:ext cx="3648683" cy="65077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4" name="Shape 474"/>
          <p:cNvSpPr/>
          <p:nvPr/>
        </p:nvSpPr>
        <p:spPr>
          <a:xfrm>
            <a:off x="1515620" y="3223765"/>
            <a:ext cx="2864795" cy="4396063"/>
          </a:xfrm>
          <a:prstGeom prst="roundRect">
            <a:avLst>
              <a:gd name="adj" fmla="val 10171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1801913" y="-818559"/>
            <a:ext cx="2170341" cy="4700467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1802807" y="3211920"/>
            <a:ext cx="2168553" cy="8431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1802807" y="4022092"/>
            <a:ext cx="2168553" cy="8431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78" name="Shape 478"/>
          <p:cNvSpPr/>
          <p:nvPr/>
        </p:nvSpPr>
        <p:spPr>
          <a:xfrm>
            <a:off x="1802807" y="4859728"/>
            <a:ext cx="2168553" cy="8431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1802807" y="5689532"/>
            <a:ext cx="2168553" cy="8431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80" name="Shape 480"/>
          <p:cNvSpPr/>
          <p:nvPr/>
        </p:nvSpPr>
        <p:spPr>
          <a:xfrm>
            <a:off x="1802807" y="6507536"/>
            <a:ext cx="2168553" cy="8431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81" name="Shape 481"/>
          <p:cNvSpPr/>
          <p:nvPr/>
        </p:nvSpPr>
        <p:spPr>
          <a:xfrm>
            <a:off x="1802807" y="7356972"/>
            <a:ext cx="2168553" cy="8431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2612282" y="4356100"/>
            <a:ext cx="7780236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5300"/>
            </a:lvl1pPr>
          </a:lstStyle>
          <a:p>
            <a:r>
              <a:t>RN资源包更新和版本控制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4133849" y="1791598"/>
            <a:ext cx="4737101" cy="1028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还不能做哪些事</a:t>
            </a:r>
          </a:p>
        </p:txBody>
      </p:sp>
      <p:sp>
        <p:nvSpPr>
          <p:cNvPr id="486" name="Shape 486"/>
          <p:cNvSpPr/>
          <p:nvPr/>
        </p:nvSpPr>
        <p:spPr>
          <a:xfrm>
            <a:off x="3568991" y="3778130"/>
            <a:ext cx="5866817" cy="386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685800" indent="-685800" algn="l">
              <a:buSzPct val="100000"/>
              <a:buAutoNum type="arabicPeriod"/>
              <a:defRPr sz="4300"/>
            </a:pPr>
            <a:r>
              <a:t>Canvas 支持</a:t>
            </a:r>
          </a:p>
          <a:p>
            <a:pPr marL="685800" indent="-685800" algn="l">
              <a:buSzPct val="100000"/>
              <a:buAutoNum type="arabicPeriod"/>
              <a:defRPr sz="4300"/>
            </a:pPr>
            <a:r>
              <a:t>异步带来的各种问题</a:t>
            </a:r>
          </a:p>
          <a:p>
            <a:pPr marL="1333500" lvl="1" indent="-647700" algn="l">
              <a:buSzPct val="100000"/>
              <a:buAutoNum type="arabicPeriod"/>
              <a:defRPr sz="4300"/>
            </a:pPr>
            <a:r>
              <a:t>布局结果</a:t>
            </a:r>
          </a:p>
          <a:p>
            <a:pPr marL="1333500" lvl="1" indent="-647700" algn="l">
              <a:buSzPct val="100000"/>
              <a:buAutoNum type="arabicPeriod"/>
              <a:defRPr sz="4300"/>
            </a:pPr>
            <a:r>
              <a:t>同步获取数据</a:t>
            </a:r>
          </a:p>
          <a:p>
            <a:pPr marL="1333500" lvl="1" indent="-647700" algn="l">
              <a:buSzPct val="100000"/>
              <a:buAutoNum type="arabicPeriod"/>
              <a:defRPr sz="4300"/>
            </a:pPr>
            <a:r>
              <a:t>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2449302" y="4406899"/>
            <a:ext cx="8106195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JS 写代码会不会很容易被破解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2851675" y="1893662"/>
            <a:ext cx="8586180" cy="3467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buSzPct val="100000"/>
              <a:buAutoNum type="arabicPeriod"/>
            </a:pPr>
            <a:r>
              <a:t>代码必须经过minify</a:t>
            </a:r>
          </a:p>
          <a:p>
            <a:pPr marL="685800" indent="-685800" algn="l">
              <a:buSzPct val="100000"/>
              <a:buAutoNum type="arabicPeriod"/>
            </a:pPr>
            <a:r>
              <a:t>通过修改JS Engine来运行加密后的代码</a:t>
            </a:r>
          </a:p>
          <a:p>
            <a:pPr marL="685800" indent="-685800" algn="l">
              <a:buSzPct val="100000"/>
              <a:buAutoNum type="arabicPeriod"/>
            </a:pPr>
            <a:r>
              <a:t>iOS通过修改系统jscore来获取代码</a:t>
            </a:r>
          </a:p>
          <a:p>
            <a:pPr marL="685800" indent="-685800" algn="l">
              <a:buSzPct val="100000"/>
              <a:buAutoNum type="arabicPeriod"/>
            </a:pPr>
            <a:r>
              <a:t>核心代码模块应该放在动态连接库</a:t>
            </a:r>
          </a:p>
        </p:txBody>
      </p:sp>
      <p:sp>
        <p:nvSpPr>
          <p:cNvPr id="491" name="Shape 491"/>
          <p:cNvSpPr/>
          <p:nvPr/>
        </p:nvSpPr>
        <p:spPr>
          <a:xfrm>
            <a:off x="2014483" y="965553"/>
            <a:ext cx="4114801" cy="901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反编译看到代码</a:t>
            </a:r>
          </a:p>
        </p:txBody>
      </p:sp>
      <p:sp>
        <p:nvSpPr>
          <p:cNvPr id="492" name="Shape 492"/>
          <p:cNvSpPr/>
          <p:nvPr/>
        </p:nvSpPr>
        <p:spPr>
          <a:xfrm>
            <a:off x="2014483" y="5648074"/>
            <a:ext cx="4114801" cy="901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篡改代码后运行</a:t>
            </a:r>
          </a:p>
        </p:txBody>
      </p:sp>
      <p:sp>
        <p:nvSpPr>
          <p:cNvPr id="493" name="Shape 493"/>
          <p:cNvSpPr/>
          <p:nvPr/>
        </p:nvSpPr>
        <p:spPr>
          <a:xfrm>
            <a:off x="2851675" y="6837085"/>
            <a:ext cx="8586180" cy="1447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685800" indent="-685800" algn="l">
              <a:buSzPct val="100000"/>
              <a:buAutoNum type="arabicPeriod"/>
            </a:lvl1pPr>
          </a:lstStyle>
          <a:p>
            <a:r>
              <a:t>必须通过一定的安全校验算法来保证源代码的完整性和安全性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2747879" y="4438650"/>
            <a:ext cx="7509041" cy="876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t>React-Native，Weex 底层原理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736600" y="4311650"/>
            <a:ext cx="11531601" cy="1130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/>
            </a:lvl1pPr>
          </a:lstStyle>
          <a:p>
            <a:r>
              <a:t>跨平台开发框架该往哪个方向发展?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1796184"/>
            <a:ext cx="13004801" cy="489791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28"/>
            <a:ext cx="13004801" cy="61098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0" name="Shape 500"/>
          <p:cNvSpPr/>
          <p:nvPr/>
        </p:nvSpPr>
        <p:spPr>
          <a:xfrm>
            <a:off x="4147886" y="6674357"/>
            <a:ext cx="4709028" cy="295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848360" lvl="1" indent="-848360" algn="l">
              <a:buSzPct val="100000"/>
              <a:buAutoNum type="arabicPeriod"/>
              <a:defRPr sz="5900"/>
            </a:pPr>
            <a:r>
              <a:t>listview</a:t>
            </a:r>
          </a:p>
          <a:p>
            <a:pPr marL="848360" lvl="1" indent="-848360" algn="l">
              <a:buSzPct val="100000"/>
              <a:buAutoNum type="arabicPeriod"/>
              <a:defRPr sz="5900"/>
            </a:pPr>
            <a:r>
              <a:t>canvas</a:t>
            </a:r>
          </a:p>
          <a:p>
            <a:pPr marL="848360" lvl="1" indent="-848360" algn="l">
              <a:buSzPct val="100000"/>
              <a:buAutoNum type="arabicPeriod"/>
              <a:defRPr sz="5900"/>
            </a:pPr>
            <a:r>
              <a:t>所有的动画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1227537" y="4912875"/>
            <a:ext cx="11133326" cy="1"/>
          </a:xfrm>
          <a:prstGeom prst="line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227538" y="2604133"/>
            <a:ext cx="11133326" cy="1"/>
          </a:xfrm>
          <a:prstGeom prst="line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643936" y="1937383"/>
            <a:ext cx="59690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UI</a:t>
            </a:r>
          </a:p>
        </p:txBody>
      </p:sp>
      <p:sp>
        <p:nvSpPr>
          <p:cNvPr id="505" name="Shape 505"/>
          <p:cNvSpPr/>
          <p:nvPr/>
        </p:nvSpPr>
        <p:spPr>
          <a:xfrm>
            <a:off x="1380218" y="4010620"/>
            <a:ext cx="46273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js</a:t>
            </a:r>
          </a:p>
        </p:txBody>
      </p:sp>
      <p:sp>
        <p:nvSpPr>
          <p:cNvPr id="506" name="Shape 506"/>
          <p:cNvSpPr/>
          <p:nvPr/>
        </p:nvSpPr>
        <p:spPr>
          <a:xfrm>
            <a:off x="992177" y="1111589"/>
            <a:ext cx="681500" cy="1413825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1749121" y="2616514"/>
            <a:ext cx="961322" cy="1783161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1122547" y="638846"/>
            <a:ext cx="2105407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touch event</a:t>
            </a:r>
          </a:p>
        </p:txBody>
      </p:sp>
      <p:grpSp>
        <p:nvGrpSpPr>
          <p:cNvPr id="513" name="Group 513"/>
          <p:cNvGrpSpPr/>
          <p:nvPr/>
        </p:nvGrpSpPr>
        <p:grpSpPr>
          <a:xfrm>
            <a:off x="7978933" y="4275355"/>
            <a:ext cx="1700760" cy="558801"/>
            <a:chOff x="0" y="0"/>
            <a:chExt cx="1700758" cy="558800"/>
          </a:xfrm>
        </p:grpSpPr>
        <p:sp>
          <p:nvSpPr>
            <p:cNvPr id="509" name="Shape 509"/>
            <p:cNvSpPr/>
            <p:nvPr/>
          </p:nvSpPr>
          <p:spPr>
            <a:xfrm>
              <a:off x="0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418250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36500" y="0"/>
              <a:ext cx="462739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1238021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14" name="Shape 514"/>
          <p:cNvSpPr/>
          <p:nvPr/>
        </p:nvSpPr>
        <p:spPr>
          <a:xfrm flipV="1">
            <a:off x="9825626" y="2722890"/>
            <a:ext cx="1773081" cy="1773081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8129982" y="3702334"/>
            <a:ext cx="85085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MQ</a:t>
            </a:r>
          </a:p>
        </p:txBody>
      </p:sp>
      <p:sp>
        <p:nvSpPr>
          <p:cNvPr id="516" name="Shape 516"/>
          <p:cNvSpPr/>
          <p:nvPr/>
        </p:nvSpPr>
        <p:spPr>
          <a:xfrm>
            <a:off x="4717203" y="1701877"/>
            <a:ext cx="2929877" cy="1156812"/>
          </a:xfrm>
          <a:prstGeom prst="roundRect">
            <a:avLst>
              <a:gd name="adj" fmla="val 11802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1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OC runtime / dalvik</a:t>
            </a:r>
          </a:p>
        </p:txBody>
      </p:sp>
      <p:sp>
        <p:nvSpPr>
          <p:cNvPr id="517" name="Shape 517"/>
          <p:cNvSpPr/>
          <p:nvPr/>
        </p:nvSpPr>
        <p:spPr>
          <a:xfrm>
            <a:off x="335367" y="2974001"/>
            <a:ext cx="148268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500us</a:t>
            </a:r>
          </a:p>
        </p:txBody>
      </p:sp>
      <p:sp>
        <p:nvSpPr>
          <p:cNvPr id="518" name="Shape 518"/>
          <p:cNvSpPr/>
          <p:nvPr/>
        </p:nvSpPr>
        <p:spPr>
          <a:xfrm>
            <a:off x="2917658" y="5129331"/>
            <a:ext cx="134837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0.4us</a:t>
            </a:r>
          </a:p>
        </p:txBody>
      </p:sp>
      <p:sp>
        <p:nvSpPr>
          <p:cNvPr id="519" name="Shape 519"/>
          <p:cNvSpPr/>
          <p:nvPr/>
        </p:nvSpPr>
        <p:spPr>
          <a:xfrm>
            <a:off x="8306176" y="5129331"/>
            <a:ext cx="1348372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0.6us</a:t>
            </a:r>
          </a:p>
        </p:txBody>
      </p:sp>
      <p:sp>
        <p:nvSpPr>
          <p:cNvPr id="520" name="Shape 520"/>
          <p:cNvSpPr/>
          <p:nvPr/>
        </p:nvSpPr>
        <p:spPr>
          <a:xfrm flipV="1">
            <a:off x="6286102" y="3091754"/>
            <a:ext cx="1" cy="685801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21" name="Shape 521"/>
          <p:cNvSpPr/>
          <p:nvPr/>
        </p:nvSpPr>
        <p:spPr>
          <a:xfrm flipV="1">
            <a:off x="5999487" y="3091754"/>
            <a:ext cx="1" cy="685801"/>
          </a:xfrm>
          <a:prstGeom prst="line">
            <a:avLst/>
          </a:prstGeom>
          <a:ln w="1143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9398386" y="2974001"/>
            <a:ext cx="148268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500us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105059" y="7202568"/>
            <a:ext cx="12794682" cy="1386327"/>
            <a:chOff x="0" y="0"/>
            <a:chExt cx="12794681" cy="1386326"/>
          </a:xfrm>
        </p:grpSpPr>
        <p:sp>
          <p:nvSpPr>
            <p:cNvPr id="523" name="Shape 523"/>
            <p:cNvSpPr/>
            <p:nvPr/>
          </p:nvSpPr>
          <p:spPr>
            <a:xfrm>
              <a:off x="3045591" y="609403"/>
              <a:ext cx="5893357" cy="77692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8935284" y="609403"/>
              <a:ext cx="3859398" cy="776924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457994" y="0"/>
              <a:ext cx="122948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render</a:t>
              </a:r>
            </a:p>
          </p:txBody>
        </p:sp>
        <p:sp>
          <p:nvSpPr>
            <p:cNvPr id="526" name="Shape 526"/>
            <p:cNvSpPr/>
            <p:nvPr/>
          </p:nvSpPr>
          <p:spPr>
            <a:xfrm>
              <a:off x="8489515" y="0"/>
              <a:ext cx="1229488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render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609403"/>
              <a:ext cx="3049279" cy="776924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29" name="Shape 529"/>
          <p:cNvSpPr/>
          <p:nvPr/>
        </p:nvSpPr>
        <p:spPr>
          <a:xfrm>
            <a:off x="4989744" y="8749351"/>
            <a:ext cx="2019487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16000us</a:t>
            </a:r>
          </a:p>
        </p:txBody>
      </p:sp>
      <p:grpSp>
        <p:nvGrpSpPr>
          <p:cNvPr id="534" name="Group 534"/>
          <p:cNvGrpSpPr/>
          <p:nvPr/>
        </p:nvGrpSpPr>
        <p:grpSpPr>
          <a:xfrm>
            <a:off x="2878781" y="4275355"/>
            <a:ext cx="1700759" cy="558801"/>
            <a:chOff x="0" y="0"/>
            <a:chExt cx="1700758" cy="558800"/>
          </a:xfrm>
        </p:grpSpPr>
        <p:sp>
          <p:nvSpPr>
            <p:cNvPr id="530" name="Shape 530"/>
            <p:cNvSpPr/>
            <p:nvPr/>
          </p:nvSpPr>
          <p:spPr>
            <a:xfrm>
              <a:off x="0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418250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500" y="0"/>
              <a:ext cx="462739" cy="558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1238021" y="0"/>
              <a:ext cx="462738" cy="558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35" name="Shape 535"/>
          <p:cNvSpPr/>
          <p:nvPr/>
        </p:nvSpPr>
        <p:spPr>
          <a:xfrm>
            <a:off x="4489477" y="4010620"/>
            <a:ext cx="3593251" cy="1804512"/>
          </a:xfrm>
          <a:prstGeom prst="roundRect">
            <a:avLst>
              <a:gd name="adj" fmla="val 1136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JS Engine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668904" y="3771899"/>
            <a:ext cx="11666992" cy="2209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5900"/>
            </a:pPr>
            <a:r>
              <a:t>RN，Weex 是一种完全有能力替代</a:t>
            </a:r>
          </a:p>
          <a:p>
            <a:pPr>
              <a:defRPr sz="5900"/>
            </a:pPr>
            <a:r>
              <a:t>现有Native开发方式的框架</a:t>
            </a:r>
          </a:p>
        </p:txBody>
      </p:sp>
      <p:grpSp>
        <p:nvGrpSpPr>
          <p:cNvPr id="541" name="Group 541"/>
          <p:cNvGrpSpPr/>
          <p:nvPr/>
        </p:nvGrpSpPr>
        <p:grpSpPr>
          <a:xfrm>
            <a:off x="1549506" y="2075483"/>
            <a:ext cx="10659700" cy="1025129"/>
            <a:chOff x="0" y="0"/>
            <a:chExt cx="10659698" cy="1025128"/>
          </a:xfrm>
        </p:grpSpPr>
        <p:sp>
          <p:nvSpPr>
            <p:cNvPr id="538" name="Shape 538"/>
            <p:cNvSpPr/>
            <p:nvPr/>
          </p:nvSpPr>
          <p:spPr>
            <a:xfrm>
              <a:off x="0" y="1984"/>
              <a:ext cx="2142976" cy="929491"/>
            </a:xfrm>
            <a:prstGeom prst="wedgeEllipseCallout">
              <a:avLst>
                <a:gd name="adj1" fmla="val -49526"/>
                <a:gd name="adj2" fmla="val 67489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2"/>
                    <a:lumOff val="-711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VR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3430207" y="71040"/>
              <a:ext cx="2805907" cy="95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4" y="0"/>
                  </a:moveTo>
                  <a:cubicBezTo>
                    <a:pt x="1783" y="0"/>
                    <a:pt x="1604" y="525"/>
                    <a:pt x="1604" y="1177"/>
                  </a:cubicBezTo>
                  <a:lnTo>
                    <a:pt x="1604" y="9443"/>
                  </a:lnTo>
                  <a:lnTo>
                    <a:pt x="0" y="11797"/>
                  </a:lnTo>
                  <a:lnTo>
                    <a:pt x="1604" y="14160"/>
                  </a:lnTo>
                  <a:lnTo>
                    <a:pt x="1604" y="20423"/>
                  </a:lnTo>
                  <a:cubicBezTo>
                    <a:pt x="1604" y="21075"/>
                    <a:pt x="1783" y="21600"/>
                    <a:pt x="2004" y="21600"/>
                  </a:cubicBezTo>
                  <a:lnTo>
                    <a:pt x="21200" y="21600"/>
                  </a:lnTo>
                  <a:cubicBezTo>
                    <a:pt x="21421" y="21600"/>
                    <a:pt x="21600" y="21075"/>
                    <a:pt x="21600" y="20423"/>
                  </a:cubicBezTo>
                  <a:lnTo>
                    <a:pt x="21600" y="1177"/>
                  </a:lnTo>
                  <a:cubicBezTo>
                    <a:pt x="21600" y="525"/>
                    <a:pt x="21421" y="0"/>
                    <a:pt x="21200" y="0"/>
                  </a:cubicBezTo>
                  <a:lnTo>
                    <a:pt x="2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0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For Mac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7973111" y="0"/>
              <a:ext cx="2686588" cy="913401"/>
            </a:xfrm>
            <a:prstGeom prst="wedgeEllipseCallout">
              <a:avLst>
                <a:gd name="adj1" fmla="val -49575"/>
                <a:gd name="adj2" fmla="val 70000"/>
              </a:avLst>
            </a:prstGeom>
            <a:gradFill flip="none" rotWithShape="1">
              <a:gsLst>
                <a:gs pos="0">
                  <a:schemeClr val="accent3">
                    <a:lumOff val="5363"/>
                  </a:schemeClr>
                </a:gs>
                <a:gs pos="100000">
                  <a:schemeClr val="accent3">
                    <a:lumOff val="-968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For Winphone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4715205" y="3841750"/>
            <a:ext cx="3574390" cy="207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900"/>
            </a:lvl1pPr>
          </a:lstStyle>
          <a:p>
            <a:r>
              <a:t>Q&amp;A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243094" y="7795233"/>
            <a:ext cx="8518612" cy="1000718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Linux  Kernel</a:t>
            </a:r>
          </a:p>
        </p:txBody>
      </p:sp>
      <p:sp>
        <p:nvSpPr>
          <p:cNvPr id="133" name="Shape 133"/>
          <p:cNvSpPr/>
          <p:nvPr/>
        </p:nvSpPr>
        <p:spPr>
          <a:xfrm>
            <a:off x="2251436" y="6245091"/>
            <a:ext cx="6029937" cy="153206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9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Libraries  </a:t>
            </a:r>
            <a:r>
              <a:rPr sz="2100"/>
              <a:t>Surface  Sqlite …</a:t>
            </a:r>
            <a:endParaRPr sz="2100"/>
          </a:p>
        </p:txBody>
      </p:sp>
      <p:sp>
        <p:nvSpPr>
          <p:cNvPr id="134" name="Shape 134"/>
          <p:cNvSpPr/>
          <p:nvPr/>
        </p:nvSpPr>
        <p:spPr>
          <a:xfrm>
            <a:off x="2243094" y="4096602"/>
            <a:ext cx="8518612" cy="21304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3037440" y="4264861"/>
            <a:ext cx="528149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Application  FrameWork</a:t>
            </a:r>
          </a:p>
        </p:txBody>
      </p:sp>
      <p:sp>
        <p:nvSpPr>
          <p:cNvPr id="136" name="Shape 136"/>
          <p:cNvSpPr/>
          <p:nvPr/>
        </p:nvSpPr>
        <p:spPr>
          <a:xfrm>
            <a:off x="2757171" y="5254976"/>
            <a:ext cx="1927060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Navigator</a:t>
            </a:r>
          </a:p>
        </p:txBody>
      </p:sp>
      <p:sp>
        <p:nvSpPr>
          <p:cNvPr id="137" name="Shape 137"/>
          <p:cNvSpPr/>
          <p:nvPr/>
        </p:nvSpPr>
        <p:spPr>
          <a:xfrm>
            <a:off x="4964858" y="5254976"/>
            <a:ext cx="2083357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View System</a:t>
            </a:r>
          </a:p>
        </p:txBody>
      </p:sp>
      <p:sp>
        <p:nvSpPr>
          <p:cNvPr id="138" name="Shape 138"/>
          <p:cNvSpPr/>
          <p:nvPr/>
        </p:nvSpPr>
        <p:spPr>
          <a:xfrm>
            <a:off x="7328843" y="5254976"/>
            <a:ext cx="1242516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GPS</a:t>
            </a:r>
          </a:p>
        </p:txBody>
      </p:sp>
      <p:sp>
        <p:nvSpPr>
          <p:cNvPr id="139" name="Shape 139"/>
          <p:cNvSpPr/>
          <p:nvPr/>
        </p:nvSpPr>
        <p:spPr>
          <a:xfrm>
            <a:off x="8296695" y="6245091"/>
            <a:ext cx="2454130" cy="1532066"/>
          </a:xfrm>
          <a:prstGeom prst="rect">
            <a:avLst/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Runtime</a:t>
            </a:r>
          </a:p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Dalvik</a:t>
            </a:r>
          </a:p>
        </p:txBody>
      </p:sp>
      <p:sp>
        <p:nvSpPr>
          <p:cNvPr id="140" name="Shape 140"/>
          <p:cNvSpPr/>
          <p:nvPr/>
        </p:nvSpPr>
        <p:spPr>
          <a:xfrm>
            <a:off x="9043629" y="5254976"/>
            <a:ext cx="1242516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……</a:t>
            </a:r>
          </a:p>
        </p:txBody>
      </p:sp>
      <p:sp>
        <p:nvSpPr>
          <p:cNvPr id="141" name="Shape 141"/>
          <p:cNvSpPr/>
          <p:nvPr/>
        </p:nvSpPr>
        <p:spPr>
          <a:xfrm>
            <a:off x="2243094" y="2546460"/>
            <a:ext cx="8518612" cy="15320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rPr sz="4100"/>
              <a:t>Application</a:t>
            </a:r>
            <a:r>
              <a:t>  微信，支付鸨.....</a:t>
            </a:r>
          </a:p>
        </p:txBody>
      </p:sp>
      <p:sp>
        <p:nvSpPr>
          <p:cNvPr id="142" name="Shape 142"/>
          <p:cNvSpPr/>
          <p:nvPr/>
        </p:nvSpPr>
        <p:spPr>
          <a:xfrm>
            <a:off x="4349749" y="546296"/>
            <a:ext cx="4305301" cy="1270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t>系统架构图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819572" y="2357284"/>
            <a:ext cx="12104847" cy="3874688"/>
          </a:xfrm>
          <a:prstGeom prst="roundRect">
            <a:avLst>
              <a:gd name="adj" fmla="val 12655"/>
            </a:avLst>
          </a:prstGeom>
          <a:solidFill>
            <a:schemeClr val="accent5">
              <a:hueOff val="100859"/>
              <a:satOff val="-13628"/>
              <a:lumOff val="23879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1613412" y="805818"/>
            <a:ext cx="8518612" cy="15320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rPr sz="4100"/>
              <a:t>Application</a:t>
            </a:r>
            <a:r>
              <a:t>  微信，支付鸨.....</a:t>
            </a:r>
          </a:p>
        </p:txBody>
      </p:sp>
      <p:sp>
        <p:nvSpPr>
          <p:cNvPr id="146" name="Shape 146"/>
          <p:cNvSpPr/>
          <p:nvPr/>
        </p:nvSpPr>
        <p:spPr>
          <a:xfrm>
            <a:off x="1353362" y="2563784"/>
            <a:ext cx="11037267" cy="1066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300"/>
            </a:lvl1pPr>
          </a:lstStyle>
          <a:p>
            <a:r>
              <a:t>Application FrameWork  — RN</a:t>
            </a:r>
          </a:p>
        </p:txBody>
      </p:sp>
      <p:sp>
        <p:nvSpPr>
          <p:cNvPr id="147" name="Shape 147"/>
          <p:cNvSpPr/>
          <p:nvPr/>
        </p:nvSpPr>
        <p:spPr>
          <a:xfrm>
            <a:off x="1613412" y="7680933"/>
            <a:ext cx="8518612" cy="1000718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Linux  Kernel</a:t>
            </a:r>
          </a:p>
        </p:txBody>
      </p:sp>
      <p:sp>
        <p:nvSpPr>
          <p:cNvPr id="148" name="Shape 148"/>
          <p:cNvSpPr/>
          <p:nvPr/>
        </p:nvSpPr>
        <p:spPr>
          <a:xfrm>
            <a:off x="1621754" y="6130791"/>
            <a:ext cx="6029937" cy="153206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9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Libraries  </a:t>
            </a:r>
            <a:r>
              <a:rPr sz="2100"/>
              <a:t>Surface  Sqlite …</a:t>
            </a:r>
            <a:endParaRPr sz="2100"/>
          </a:p>
        </p:txBody>
      </p:sp>
      <p:sp>
        <p:nvSpPr>
          <p:cNvPr id="149" name="Shape 149"/>
          <p:cNvSpPr/>
          <p:nvPr/>
        </p:nvSpPr>
        <p:spPr>
          <a:xfrm>
            <a:off x="1613412" y="3982302"/>
            <a:ext cx="8518612" cy="21304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2407758" y="4150561"/>
            <a:ext cx="528149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Application  FrameWork</a:t>
            </a:r>
          </a:p>
        </p:txBody>
      </p:sp>
      <p:sp>
        <p:nvSpPr>
          <p:cNvPr id="151" name="Shape 151"/>
          <p:cNvSpPr/>
          <p:nvPr/>
        </p:nvSpPr>
        <p:spPr>
          <a:xfrm>
            <a:off x="2127489" y="5140676"/>
            <a:ext cx="1927060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Navigator</a:t>
            </a:r>
          </a:p>
        </p:txBody>
      </p:sp>
      <p:sp>
        <p:nvSpPr>
          <p:cNvPr id="152" name="Shape 152"/>
          <p:cNvSpPr/>
          <p:nvPr/>
        </p:nvSpPr>
        <p:spPr>
          <a:xfrm>
            <a:off x="4335176" y="5140676"/>
            <a:ext cx="2083358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View System</a:t>
            </a:r>
          </a:p>
        </p:txBody>
      </p:sp>
      <p:sp>
        <p:nvSpPr>
          <p:cNvPr id="153" name="Shape 153"/>
          <p:cNvSpPr/>
          <p:nvPr/>
        </p:nvSpPr>
        <p:spPr>
          <a:xfrm>
            <a:off x="6699161" y="5140676"/>
            <a:ext cx="1242517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GPS</a:t>
            </a:r>
          </a:p>
        </p:txBody>
      </p:sp>
      <p:sp>
        <p:nvSpPr>
          <p:cNvPr id="154" name="Shape 154"/>
          <p:cNvSpPr/>
          <p:nvPr/>
        </p:nvSpPr>
        <p:spPr>
          <a:xfrm>
            <a:off x="7667014" y="6130791"/>
            <a:ext cx="2454129" cy="1532066"/>
          </a:xfrm>
          <a:prstGeom prst="rect">
            <a:avLst/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Runtime</a:t>
            </a:r>
          </a:p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Dalvik</a:t>
            </a:r>
          </a:p>
        </p:txBody>
      </p:sp>
      <p:sp>
        <p:nvSpPr>
          <p:cNvPr id="155" name="Shape 155"/>
          <p:cNvSpPr/>
          <p:nvPr/>
        </p:nvSpPr>
        <p:spPr>
          <a:xfrm>
            <a:off x="8413947" y="5140676"/>
            <a:ext cx="1242517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……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819572" y="2357284"/>
            <a:ext cx="12104847" cy="3874688"/>
          </a:xfrm>
          <a:prstGeom prst="roundRect">
            <a:avLst>
              <a:gd name="adj" fmla="val 12655"/>
            </a:avLst>
          </a:prstGeom>
          <a:solidFill>
            <a:schemeClr val="accent5">
              <a:hueOff val="100859"/>
              <a:satOff val="-13628"/>
              <a:lumOff val="23879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1613412" y="805818"/>
            <a:ext cx="8518612" cy="153206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rPr sz="4100"/>
              <a:t>Application</a:t>
            </a:r>
            <a:r>
              <a:t>  微信，支付鸨.....</a:t>
            </a:r>
          </a:p>
        </p:txBody>
      </p:sp>
      <p:sp>
        <p:nvSpPr>
          <p:cNvPr id="159" name="Shape 159"/>
          <p:cNvSpPr/>
          <p:nvPr/>
        </p:nvSpPr>
        <p:spPr>
          <a:xfrm>
            <a:off x="1353362" y="2563784"/>
            <a:ext cx="11037267" cy="1066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300"/>
            </a:lvl1pPr>
          </a:lstStyle>
          <a:p>
            <a:r>
              <a:t>Application FrameWork  — RN</a:t>
            </a:r>
          </a:p>
        </p:txBody>
      </p:sp>
      <p:sp>
        <p:nvSpPr>
          <p:cNvPr id="160" name="Shape 160"/>
          <p:cNvSpPr/>
          <p:nvPr/>
        </p:nvSpPr>
        <p:spPr>
          <a:xfrm>
            <a:off x="1613412" y="7680933"/>
            <a:ext cx="8518612" cy="1000718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6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Linux  Kernel</a:t>
            </a:r>
          </a:p>
        </p:txBody>
      </p:sp>
      <p:sp>
        <p:nvSpPr>
          <p:cNvPr id="161" name="Shape 161"/>
          <p:cNvSpPr/>
          <p:nvPr/>
        </p:nvSpPr>
        <p:spPr>
          <a:xfrm>
            <a:off x="1621754" y="6130791"/>
            <a:ext cx="6029937" cy="153206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9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Libraries  </a:t>
            </a:r>
            <a:r>
              <a:rPr sz="2100"/>
              <a:t>Surface  Sqlite …</a:t>
            </a:r>
            <a:endParaRPr sz="2100"/>
          </a:p>
        </p:txBody>
      </p:sp>
      <p:sp>
        <p:nvSpPr>
          <p:cNvPr id="162" name="Shape 162"/>
          <p:cNvSpPr/>
          <p:nvPr/>
        </p:nvSpPr>
        <p:spPr>
          <a:xfrm>
            <a:off x="1613412" y="3982302"/>
            <a:ext cx="8518612" cy="213041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2407758" y="4150561"/>
            <a:ext cx="5281499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Application  FrameWork</a:t>
            </a:r>
          </a:p>
        </p:txBody>
      </p:sp>
      <p:sp>
        <p:nvSpPr>
          <p:cNvPr id="164" name="Shape 164"/>
          <p:cNvSpPr/>
          <p:nvPr/>
        </p:nvSpPr>
        <p:spPr>
          <a:xfrm>
            <a:off x="2127489" y="5140676"/>
            <a:ext cx="1927060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Navigator</a:t>
            </a:r>
          </a:p>
        </p:txBody>
      </p:sp>
      <p:sp>
        <p:nvSpPr>
          <p:cNvPr id="165" name="Shape 165"/>
          <p:cNvSpPr/>
          <p:nvPr/>
        </p:nvSpPr>
        <p:spPr>
          <a:xfrm>
            <a:off x="4335176" y="5140676"/>
            <a:ext cx="2083358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View System</a:t>
            </a:r>
          </a:p>
        </p:txBody>
      </p:sp>
      <p:sp>
        <p:nvSpPr>
          <p:cNvPr id="166" name="Shape 166"/>
          <p:cNvSpPr/>
          <p:nvPr/>
        </p:nvSpPr>
        <p:spPr>
          <a:xfrm>
            <a:off x="6699161" y="5140676"/>
            <a:ext cx="1242517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GPS</a:t>
            </a:r>
          </a:p>
        </p:txBody>
      </p:sp>
      <p:sp>
        <p:nvSpPr>
          <p:cNvPr id="167" name="Shape 167"/>
          <p:cNvSpPr/>
          <p:nvPr/>
        </p:nvSpPr>
        <p:spPr>
          <a:xfrm>
            <a:off x="7667014" y="6130791"/>
            <a:ext cx="2454129" cy="1532066"/>
          </a:xfrm>
          <a:prstGeom prst="rect">
            <a:avLst/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Runtime</a:t>
            </a:r>
          </a:p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r>
              <a:t>Dalvik</a:t>
            </a:r>
          </a:p>
        </p:txBody>
      </p:sp>
      <p:sp>
        <p:nvSpPr>
          <p:cNvPr id="168" name="Shape 168"/>
          <p:cNvSpPr/>
          <p:nvPr/>
        </p:nvSpPr>
        <p:spPr>
          <a:xfrm>
            <a:off x="8413947" y="5140676"/>
            <a:ext cx="1242517" cy="685801"/>
          </a:xfrm>
          <a:prstGeom prst="roundRect">
            <a:avLst>
              <a:gd name="adj" fmla="val 2777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……</a:t>
            </a:r>
          </a:p>
        </p:txBody>
      </p:sp>
      <p:sp>
        <p:nvSpPr>
          <p:cNvPr id="169" name="Shape 169"/>
          <p:cNvSpPr/>
          <p:nvPr/>
        </p:nvSpPr>
        <p:spPr>
          <a:xfrm>
            <a:off x="10128733" y="3982302"/>
            <a:ext cx="2281363" cy="2130412"/>
          </a:xfrm>
          <a:prstGeom prst="roundRect">
            <a:avLst>
              <a:gd name="adj" fmla="val 13859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sz="40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10411986" y="5093678"/>
            <a:ext cx="1714857" cy="533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JS Engine</a:t>
            </a:r>
          </a:p>
        </p:txBody>
      </p:sp>
      <p:sp>
        <p:nvSpPr>
          <p:cNvPr id="171" name="Shape 171"/>
          <p:cNvSpPr/>
          <p:nvPr/>
        </p:nvSpPr>
        <p:spPr>
          <a:xfrm>
            <a:off x="10303884" y="4253721"/>
            <a:ext cx="1931061" cy="698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r>
              <a:t>Runtime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227538" y="5071190"/>
            <a:ext cx="11133326" cy="1"/>
          </a:xfrm>
          <a:prstGeom prst="line">
            <a:avLst/>
          </a:prstGeom>
          <a:ln w="38100">
            <a:solidFill>
              <a:srgbClr val="FFFF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31055" y="5032321"/>
            <a:ext cx="1970076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UI Thread</a:t>
            </a:r>
          </a:p>
        </p:txBody>
      </p:sp>
      <p:sp>
        <p:nvSpPr>
          <p:cNvPr id="175" name="Shape 175"/>
          <p:cNvSpPr/>
          <p:nvPr/>
        </p:nvSpPr>
        <p:spPr>
          <a:xfrm>
            <a:off x="1272041" y="3430491"/>
            <a:ext cx="2659622" cy="1595411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443903" y="2985348"/>
            <a:ext cx="2105407" cy="55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touch event</a:t>
            </a:r>
          </a:p>
        </p:txBody>
      </p:sp>
      <p:sp>
        <p:nvSpPr>
          <p:cNvPr id="177" name="Shape 177"/>
          <p:cNvSpPr/>
          <p:nvPr/>
        </p:nvSpPr>
        <p:spPr>
          <a:xfrm>
            <a:off x="4003100" y="4168934"/>
            <a:ext cx="4400476" cy="1804512"/>
          </a:xfrm>
          <a:prstGeom prst="roundRect">
            <a:avLst>
              <a:gd name="adj" fmla="val 1136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>
            <a:lvl1pPr>
              <a:defRPr sz="3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Dalvik / OC runtime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8731905" y="3531764"/>
            <a:ext cx="2161268" cy="1477516"/>
          </a:xfrm>
          <a:prstGeom prst="line">
            <a:avLst/>
          </a:prstGeom>
          <a:ln w="889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9001570" y="2840265"/>
            <a:ext cx="3565373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Render Process</a:t>
            </a:r>
          </a:p>
        </p:txBody>
      </p:sp>
      <p:sp>
        <p:nvSpPr>
          <p:cNvPr id="180" name="Shape 180"/>
          <p:cNvSpPr/>
          <p:nvPr/>
        </p:nvSpPr>
        <p:spPr>
          <a:xfrm>
            <a:off x="3308349" y="702656"/>
            <a:ext cx="63881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传统的桌面应用程序运行方式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2268</Words>
  <Application>WPS 演示</Application>
  <PresentationFormat>自定义</PresentationFormat>
  <Paragraphs>474</Paragraphs>
  <Slides>55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</vt:lpstr>
      <vt:lpstr>宋体</vt:lpstr>
      <vt:lpstr>Wingdings</vt:lpstr>
      <vt:lpstr>Helvetica Light</vt:lpstr>
      <vt:lpstr>Helvetica</vt:lpstr>
      <vt:lpstr>Helvetica Neue</vt:lpstr>
      <vt:lpstr>Helvetica Light</vt:lpstr>
      <vt:lpstr>微软雅黑</vt:lpstr>
      <vt:lpstr>Helvetica Light</vt:lpstr>
      <vt:lpstr>Gradient</vt:lpstr>
      <vt:lpstr>React-Native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React-Native</dc:title>
  <dc:creator/>
  <cp:lastModifiedBy>Administrator</cp:lastModifiedBy>
  <cp:revision>5</cp:revision>
  <dcterms:created xsi:type="dcterms:W3CDTF">2016-12-03T16:47:09Z</dcterms:created>
  <dcterms:modified xsi:type="dcterms:W3CDTF">2016-12-03T16:48:25Z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